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4"/>
  </p:notesMasterIdLst>
  <p:sldIdLst>
    <p:sldId id="256" r:id="rId2"/>
    <p:sldId id="313" r:id="rId3"/>
    <p:sldId id="314" r:id="rId4"/>
    <p:sldId id="403" r:id="rId5"/>
    <p:sldId id="323" r:id="rId6"/>
    <p:sldId id="341" r:id="rId7"/>
    <p:sldId id="342" r:id="rId8"/>
    <p:sldId id="343" r:id="rId9"/>
    <p:sldId id="344" r:id="rId10"/>
    <p:sldId id="345" r:id="rId11"/>
    <p:sldId id="405" r:id="rId12"/>
    <p:sldId id="347" r:id="rId13"/>
    <p:sldId id="348" r:id="rId14"/>
    <p:sldId id="358" r:id="rId15"/>
    <p:sldId id="349" r:id="rId16"/>
    <p:sldId id="350" r:id="rId17"/>
    <p:sldId id="368" r:id="rId18"/>
    <p:sldId id="352" r:id="rId19"/>
    <p:sldId id="353" r:id="rId20"/>
    <p:sldId id="354" r:id="rId21"/>
    <p:sldId id="359" r:id="rId22"/>
    <p:sldId id="360" r:id="rId23"/>
    <p:sldId id="361" r:id="rId24"/>
    <p:sldId id="362" r:id="rId25"/>
    <p:sldId id="363" r:id="rId26"/>
    <p:sldId id="364" r:id="rId27"/>
    <p:sldId id="365" r:id="rId28"/>
    <p:sldId id="366" r:id="rId29"/>
    <p:sldId id="406" r:id="rId30"/>
    <p:sldId id="274" r:id="rId31"/>
    <p:sldId id="298" r:id="rId32"/>
    <p:sldId id="297"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12" autoAdjust="0"/>
  </p:normalViewPr>
  <p:slideViewPr>
    <p:cSldViewPr>
      <p:cViewPr varScale="1">
        <p:scale>
          <a:sx n="108" d="100"/>
          <a:sy n="108" d="100"/>
        </p:scale>
        <p:origin x="132" y="450"/>
      </p:cViewPr>
      <p:guideLst>
        <p:guide orient="horz" pos="2160"/>
        <p:guide pos="3840"/>
      </p:guideLst>
    </p:cSldViewPr>
  </p:slideViewPr>
  <p:outlineViewPr>
    <p:cViewPr>
      <p:scale>
        <a:sx n="33" d="100"/>
        <a:sy n="33" d="100"/>
      </p:scale>
      <p:origin x="0" y="-93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ttman, Barry" userId="bff186cd-6ce8-41ba-8e8c-e85cdef216de" providerId="ADAL" clId="{F7A946FB-920C-42DD-97C2-B1BEFC2A7B95}"/>
    <pc:docChg chg="undo custSel addSld delSld modSld">
      <pc:chgData name="Wittman, Barry" userId="bff186cd-6ce8-41ba-8e8c-e85cdef216de" providerId="ADAL" clId="{F7A946FB-920C-42DD-97C2-B1BEFC2A7B95}" dt="2026-01-11T20:59:58.534" v="366" actId="20577"/>
      <pc:docMkLst>
        <pc:docMk/>
      </pc:docMkLst>
      <pc:sldChg chg="modSp modAnim">
        <pc:chgData name="Wittman, Barry" userId="bff186cd-6ce8-41ba-8e8c-e85cdef216de" providerId="ADAL" clId="{F7A946FB-920C-42DD-97C2-B1BEFC2A7B95}" dt="2026-01-11T20:59:58.534" v="366" actId="20577"/>
        <pc:sldMkLst>
          <pc:docMk/>
          <pc:sldMk cId="0" sldId="297"/>
        </pc:sldMkLst>
        <pc:spChg chg="mod">
          <ac:chgData name="Wittman, Barry" userId="bff186cd-6ce8-41ba-8e8c-e85cdef216de" providerId="ADAL" clId="{F7A946FB-920C-42DD-97C2-B1BEFC2A7B95}" dt="2026-01-11T20:59:58.534" v="366" actId="20577"/>
          <ac:spMkLst>
            <pc:docMk/>
            <pc:sldMk cId="0" sldId="297"/>
            <ac:spMk id="5" creationId="{00000000-0000-0000-0000-000000000000}"/>
          </ac:spMkLst>
        </pc:spChg>
      </pc:sldChg>
      <pc:sldChg chg="modSp modAnim">
        <pc:chgData name="Wittman, Barry" userId="bff186cd-6ce8-41ba-8e8c-e85cdef216de" providerId="ADAL" clId="{F7A946FB-920C-42DD-97C2-B1BEFC2A7B95}" dt="2026-01-11T20:59:26.917" v="327" actId="20577"/>
        <pc:sldMkLst>
          <pc:docMk/>
          <pc:sldMk cId="0" sldId="298"/>
        </pc:sldMkLst>
        <pc:spChg chg="mod">
          <ac:chgData name="Wittman, Barry" userId="bff186cd-6ce8-41ba-8e8c-e85cdef216de" providerId="ADAL" clId="{F7A946FB-920C-42DD-97C2-B1BEFC2A7B95}" dt="2026-01-11T20:59:26.917" v="327" actId="20577"/>
          <ac:spMkLst>
            <pc:docMk/>
            <pc:sldMk cId="0" sldId="298"/>
            <ac:spMk id="3" creationId="{00000000-0000-0000-0000-000000000000}"/>
          </ac:spMkLst>
        </pc:spChg>
      </pc:sldChg>
      <pc:sldChg chg="modSp modAnim">
        <pc:chgData name="Wittman, Barry" userId="bff186cd-6ce8-41ba-8e8c-e85cdef216de" providerId="ADAL" clId="{F7A946FB-920C-42DD-97C2-B1BEFC2A7B95}" dt="2026-01-11T15:30:49.409" v="76"/>
        <pc:sldMkLst>
          <pc:docMk/>
          <pc:sldMk cId="0" sldId="313"/>
        </pc:sldMkLst>
        <pc:spChg chg="mod">
          <ac:chgData name="Wittman, Barry" userId="bff186cd-6ce8-41ba-8e8c-e85cdef216de" providerId="ADAL" clId="{F7A946FB-920C-42DD-97C2-B1BEFC2A7B95}" dt="2026-01-11T15:30:38.294" v="74" actId="20577"/>
          <ac:spMkLst>
            <pc:docMk/>
            <pc:sldMk cId="0" sldId="313"/>
            <ac:spMk id="3" creationId="{00000000-0000-0000-0000-000000000000}"/>
          </ac:spMkLst>
        </pc:spChg>
      </pc:sldChg>
      <pc:sldChg chg="modSp add">
        <pc:chgData name="Wittman, Barry" userId="bff186cd-6ce8-41ba-8e8c-e85cdef216de" providerId="ADAL" clId="{F7A946FB-920C-42DD-97C2-B1BEFC2A7B95}" dt="2026-01-11T20:55:12.941" v="247"/>
        <pc:sldMkLst>
          <pc:docMk/>
          <pc:sldMk cId="0" sldId="315"/>
        </pc:sldMkLst>
        <pc:spChg chg="mod">
          <ac:chgData name="Wittman, Barry" userId="bff186cd-6ce8-41ba-8e8c-e85cdef216de" providerId="ADAL" clId="{F7A946FB-920C-42DD-97C2-B1BEFC2A7B95}" dt="2026-01-11T20:36:06.080" v="138" actId="27636"/>
          <ac:spMkLst>
            <pc:docMk/>
            <pc:sldMk cId="0" sldId="315"/>
            <ac:spMk id="2" creationId="{00000000-0000-0000-0000-000000000000}"/>
          </ac:spMkLst>
        </pc:spChg>
        <pc:spChg chg="mod">
          <ac:chgData name="Wittman, Barry" userId="bff186cd-6ce8-41ba-8e8c-e85cdef216de" providerId="ADAL" clId="{F7A946FB-920C-42DD-97C2-B1BEFC2A7B95}" dt="2026-01-11T20:55:12.941" v="247"/>
          <ac:spMkLst>
            <pc:docMk/>
            <pc:sldMk cId="0" sldId="315"/>
            <ac:spMk id="3" creationId="{00000000-0000-0000-0000-000000000000}"/>
          </ac:spMkLst>
        </pc:spChg>
      </pc:sldChg>
      <pc:sldChg chg="modSp add">
        <pc:chgData name="Wittman, Barry" userId="bff186cd-6ce8-41ba-8e8c-e85cdef216de" providerId="ADAL" clId="{F7A946FB-920C-42DD-97C2-B1BEFC2A7B95}" dt="2026-01-11T20:55:12.941" v="247"/>
        <pc:sldMkLst>
          <pc:docMk/>
          <pc:sldMk cId="0" sldId="320"/>
        </pc:sldMkLst>
        <pc:spChg chg="mod">
          <ac:chgData name="Wittman, Barry" userId="bff186cd-6ce8-41ba-8e8c-e85cdef216de" providerId="ADAL" clId="{F7A946FB-920C-42DD-97C2-B1BEFC2A7B95}" dt="2026-01-11T20:55:12.941" v="247"/>
          <ac:spMkLst>
            <pc:docMk/>
            <pc:sldMk cId="0" sldId="320"/>
            <ac:spMk id="3" creationId="{00000000-0000-0000-0000-000000000000}"/>
          </ac:spMkLst>
        </pc:spChg>
      </pc:sldChg>
      <pc:sldChg chg="modSp add modAnim">
        <pc:chgData name="Wittman, Barry" userId="bff186cd-6ce8-41ba-8e8c-e85cdef216de" providerId="ADAL" clId="{F7A946FB-920C-42DD-97C2-B1BEFC2A7B95}" dt="2026-01-11T20:53:43.261" v="216"/>
        <pc:sldMkLst>
          <pc:docMk/>
          <pc:sldMk cId="0" sldId="321"/>
        </pc:sldMkLst>
        <pc:spChg chg="mod">
          <ac:chgData name="Wittman, Barry" userId="bff186cd-6ce8-41ba-8e8c-e85cdef216de" providerId="ADAL" clId="{F7A946FB-920C-42DD-97C2-B1BEFC2A7B95}" dt="2026-01-11T20:53:43.261" v="216"/>
          <ac:spMkLst>
            <pc:docMk/>
            <pc:sldMk cId="0" sldId="321"/>
            <ac:spMk id="3" creationId="{00000000-0000-0000-0000-000000000000}"/>
          </ac:spMkLst>
        </pc:spChg>
      </pc:sldChg>
      <pc:sldChg chg="modSp add modAnim">
        <pc:chgData name="Wittman, Barry" userId="bff186cd-6ce8-41ba-8e8c-e85cdef216de" providerId="ADAL" clId="{F7A946FB-920C-42DD-97C2-B1BEFC2A7B95}" dt="2026-01-11T20:53:43.261" v="216"/>
        <pc:sldMkLst>
          <pc:docMk/>
          <pc:sldMk cId="0" sldId="322"/>
        </pc:sldMkLst>
        <pc:spChg chg="mod">
          <ac:chgData name="Wittman, Barry" userId="bff186cd-6ce8-41ba-8e8c-e85cdef216de" providerId="ADAL" clId="{F7A946FB-920C-42DD-97C2-B1BEFC2A7B95}" dt="2026-01-11T20:53:43.261" v="216"/>
          <ac:spMkLst>
            <pc:docMk/>
            <pc:sldMk cId="0" sldId="322"/>
            <ac:spMk id="3" creationId="{00000000-0000-0000-0000-000000000000}"/>
          </ac:spMkLst>
        </pc:spChg>
        <pc:graphicFrameChg chg="mod modGraphic">
          <ac:chgData name="Wittman, Barry" userId="bff186cd-6ce8-41ba-8e8c-e85cdef216de" providerId="ADAL" clId="{F7A946FB-920C-42DD-97C2-B1BEFC2A7B95}" dt="2026-01-11T20:39:25.644" v="188" actId="1076"/>
          <ac:graphicFrameMkLst>
            <pc:docMk/>
            <pc:sldMk cId="0" sldId="322"/>
            <ac:graphicFrameMk id="4" creationId="{00000000-0000-0000-0000-000000000000}"/>
          </ac:graphicFrameMkLst>
        </pc:graphicFrameChg>
      </pc:sldChg>
      <pc:sldChg chg="modSp modAnim">
        <pc:chgData name="Wittman, Barry" userId="bff186cd-6ce8-41ba-8e8c-e85cdef216de" providerId="ADAL" clId="{F7A946FB-920C-42DD-97C2-B1BEFC2A7B95}" dt="2026-01-11T15:35:58.239" v="107" actId="255"/>
        <pc:sldMkLst>
          <pc:docMk/>
          <pc:sldMk cId="0" sldId="323"/>
        </pc:sldMkLst>
        <pc:spChg chg="mod">
          <ac:chgData name="Wittman, Barry" userId="bff186cd-6ce8-41ba-8e8c-e85cdef216de" providerId="ADAL" clId="{F7A946FB-920C-42DD-97C2-B1BEFC2A7B95}" dt="2026-01-11T15:35:58.239" v="107" actId="255"/>
          <ac:spMkLst>
            <pc:docMk/>
            <pc:sldMk cId="0" sldId="323"/>
            <ac:spMk id="5" creationId="{00000000-0000-0000-0000-000000000000}"/>
          </ac:spMkLst>
        </pc:spChg>
      </pc:sldChg>
      <pc:sldChg chg="add">
        <pc:chgData name="Wittman, Barry" userId="bff186cd-6ce8-41ba-8e8c-e85cdef216de" providerId="ADAL" clId="{F7A946FB-920C-42DD-97C2-B1BEFC2A7B95}" dt="2026-01-11T20:36:05.971" v="136"/>
        <pc:sldMkLst>
          <pc:docMk/>
          <pc:sldMk cId="0" sldId="324"/>
        </pc:sldMkLst>
      </pc:sldChg>
      <pc:sldChg chg="add">
        <pc:chgData name="Wittman, Barry" userId="bff186cd-6ce8-41ba-8e8c-e85cdef216de" providerId="ADAL" clId="{F7A946FB-920C-42DD-97C2-B1BEFC2A7B95}" dt="2026-01-11T20:36:05.971" v="136"/>
        <pc:sldMkLst>
          <pc:docMk/>
          <pc:sldMk cId="0" sldId="325"/>
        </pc:sldMkLst>
      </pc:sldChg>
      <pc:sldChg chg="add">
        <pc:chgData name="Wittman, Barry" userId="bff186cd-6ce8-41ba-8e8c-e85cdef216de" providerId="ADAL" clId="{F7A946FB-920C-42DD-97C2-B1BEFC2A7B95}" dt="2026-01-11T20:36:05.971" v="136"/>
        <pc:sldMkLst>
          <pc:docMk/>
          <pc:sldMk cId="0" sldId="326"/>
        </pc:sldMkLst>
      </pc:sldChg>
      <pc:sldChg chg="modSp add">
        <pc:chgData name="Wittman, Barry" userId="bff186cd-6ce8-41ba-8e8c-e85cdef216de" providerId="ADAL" clId="{F7A946FB-920C-42DD-97C2-B1BEFC2A7B95}" dt="2026-01-11T20:36:06.167" v="141" actId="27636"/>
        <pc:sldMkLst>
          <pc:docMk/>
          <pc:sldMk cId="0" sldId="327"/>
        </pc:sldMkLst>
        <pc:spChg chg="mod">
          <ac:chgData name="Wittman, Barry" userId="bff186cd-6ce8-41ba-8e8c-e85cdef216de" providerId="ADAL" clId="{F7A946FB-920C-42DD-97C2-B1BEFC2A7B95}" dt="2026-01-11T20:36:06.167" v="141" actId="27636"/>
          <ac:spMkLst>
            <pc:docMk/>
            <pc:sldMk cId="0" sldId="327"/>
            <ac:spMk id="3" creationId="{00000000-0000-0000-0000-000000000000}"/>
          </ac:spMkLst>
        </pc:spChg>
      </pc:sldChg>
      <pc:sldChg chg="modSp add">
        <pc:chgData name="Wittman, Barry" userId="bff186cd-6ce8-41ba-8e8c-e85cdef216de" providerId="ADAL" clId="{F7A946FB-920C-42DD-97C2-B1BEFC2A7B95}" dt="2026-01-11T20:53:43.261" v="216"/>
        <pc:sldMkLst>
          <pc:docMk/>
          <pc:sldMk cId="0" sldId="328"/>
        </pc:sldMkLst>
        <pc:spChg chg="mod">
          <ac:chgData name="Wittman, Barry" userId="bff186cd-6ce8-41ba-8e8c-e85cdef216de" providerId="ADAL" clId="{F7A946FB-920C-42DD-97C2-B1BEFC2A7B95}" dt="2026-01-11T20:53:43.261" v="216"/>
          <ac:spMkLst>
            <pc:docMk/>
            <pc:sldMk cId="0" sldId="328"/>
            <ac:spMk id="3" creationId="{00000000-0000-0000-0000-000000000000}"/>
          </ac:spMkLst>
        </pc:spChg>
      </pc:sldChg>
      <pc:sldChg chg="modSp add">
        <pc:chgData name="Wittman, Barry" userId="bff186cd-6ce8-41ba-8e8c-e85cdef216de" providerId="ADAL" clId="{F7A946FB-920C-42DD-97C2-B1BEFC2A7B95}" dt="2026-01-11T20:55:12.941" v="247"/>
        <pc:sldMkLst>
          <pc:docMk/>
          <pc:sldMk cId="0" sldId="329"/>
        </pc:sldMkLst>
        <pc:spChg chg="mod">
          <ac:chgData name="Wittman, Barry" userId="bff186cd-6ce8-41ba-8e8c-e85cdef216de" providerId="ADAL" clId="{F7A946FB-920C-42DD-97C2-B1BEFC2A7B95}" dt="2026-01-11T20:55:12.941" v="247"/>
          <ac:spMkLst>
            <pc:docMk/>
            <pc:sldMk cId="0" sldId="329"/>
            <ac:spMk id="3" creationId="{00000000-0000-0000-0000-000000000000}"/>
          </ac:spMkLst>
        </pc:spChg>
      </pc:sldChg>
      <pc:sldChg chg="modSp add">
        <pc:chgData name="Wittman, Barry" userId="bff186cd-6ce8-41ba-8e8c-e85cdef216de" providerId="ADAL" clId="{F7A946FB-920C-42DD-97C2-B1BEFC2A7B95}" dt="2026-01-11T20:55:12.941" v="247"/>
        <pc:sldMkLst>
          <pc:docMk/>
          <pc:sldMk cId="0" sldId="330"/>
        </pc:sldMkLst>
        <pc:spChg chg="mod">
          <ac:chgData name="Wittman, Barry" userId="bff186cd-6ce8-41ba-8e8c-e85cdef216de" providerId="ADAL" clId="{F7A946FB-920C-42DD-97C2-B1BEFC2A7B95}" dt="2026-01-11T20:55:12.941" v="247"/>
          <ac:spMkLst>
            <pc:docMk/>
            <pc:sldMk cId="0" sldId="330"/>
            <ac:spMk id="3" creationId="{00000000-0000-0000-0000-000000000000}"/>
          </ac:spMkLst>
        </pc:spChg>
      </pc:sldChg>
      <pc:sldChg chg="modSp add">
        <pc:chgData name="Wittman, Barry" userId="bff186cd-6ce8-41ba-8e8c-e85cdef216de" providerId="ADAL" clId="{F7A946FB-920C-42DD-97C2-B1BEFC2A7B95}" dt="2026-01-11T20:55:12.941" v="247"/>
        <pc:sldMkLst>
          <pc:docMk/>
          <pc:sldMk cId="0" sldId="331"/>
        </pc:sldMkLst>
        <pc:spChg chg="mod">
          <ac:chgData name="Wittman, Barry" userId="bff186cd-6ce8-41ba-8e8c-e85cdef216de" providerId="ADAL" clId="{F7A946FB-920C-42DD-97C2-B1BEFC2A7B95}" dt="2026-01-11T20:55:12.941" v="247"/>
          <ac:spMkLst>
            <pc:docMk/>
            <pc:sldMk cId="0" sldId="331"/>
            <ac:spMk id="3" creationId="{00000000-0000-0000-0000-000000000000}"/>
          </ac:spMkLst>
        </pc:spChg>
      </pc:sldChg>
      <pc:sldChg chg="modSp add">
        <pc:chgData name="Wittman, Barry" userId="bff186cd-6ce8-41ba-8e8c-e85cdef216de" providerId="ADAL" clId="{F7A946FB-920C-42DD-97C2-B1BEFC2A7B95}" dt="2026-01-11T20:53:43.261" v="216"/>
        <pc:sldMkLst>
          <pc:docMk/>
          <pc:sldMk cId="0" sldId="332"/>
        </pc:sldMkLst>
        <pc:spChg chg="mod">
          <ac:chgData name="Wittman, Barry" userId="bff186cd-6ce8-41ba-8e8c-e85cdef216de" providerId="ADAL" clId="{F7A946FB-920C-42DD-97C2-B1BEFC2A7B95}" dt="2026-01-11T20:53:43.261" v="216"/>
          <ac:spMkLst>
            <pc:docMk/>
            <pc:sldMk cId="0" sldId="332"/>
            <ac:spMk id="3" creationId="{00000000-0000-0000-0000-000000000000}"/>
          </ac:spMkLst>
        </pc:spChg>
      </pc:sldChg>
      <pc:sldChg chg="modSp add">
        <pc:chgData name="Wittman, Barry" userId="bff186cd-6ce8-41ba-8e8c-e85cdef216de" providerId="ADAL" clId="{F7A946FB-920C-42DD-97C2-B1BEFC2A7B95}" dt="2026-01-11T20:53:43.261" v="216"/>
        <pc:sldMkLst>
          <pc:docMk/>
          <pc:sldMk cId="0" sldId="333"/>
        </pc:sldMkLst>
        <pc:spChg chg="mod">
          <ac:chgData name="Wittman, Barry" userId="bff186cd-6ce8-41ba-8e8c-e85cdef216de" providerId="ADAL" clId="{F7A946FB-920C-42DD-97C2-B1BEFC2A7B95}" dt="2026-01-11T20:53:43.261" v="216"/>
          <ac:spMkLst>
            <pc:docMk/>
            <pc:sldMk cId="0" sldId="333"/>
            <ac:spMk id="3" creationId="{00000000-0000-0000-0000-000000000000}"/>
          </ac:spMkLst>
        </pc:spChg>
      </pc:sldChg>
      <pc:sldChg chg="modSp add">
        <pc:chgData name="Wittman, Barry" userId="bff186cd-6ce8-41ba-8e8c-e85cdef216de" providerId="ADAL" clId="{F7A946FB-920C-42DD-97C2-B1BEFC2A7B95}" dt="2026-01-11T20:53:43.261" v="216"/>
        <pc:sldMkLst>
          <pc:docMk/>
          <pc:sldMk cId="0" sldId="334"/>
        </pc:sldMkLst>
        <pc:spChg chg="mod">
          <ac:chgData name="Wittman, Barry" userId="bff186cd-6ce8-41ba-8e8c-e85cdef216de" providerId="ADAL" clId="{F7A946FB-920C-42DD-97C2-B1BEFC2A7B95}" dt="2026-01-11T20:53:43.261" v="216"/>
          <ac:spMkLst>
            <pc:docMk/>
            <pc:sldMk cId="0" sldId="334"/>
            <ac:spMk id="3" creationId="{00000000-0000-0000-0000-000000000000}"/>
          </ac:spMkLst>
        </pc:spChg>
      </pc:sldChg>
      <pc:sldChg chg="modSp add">
        <pc:chgData name="Wittman, Barry" userId="bff186cd-6ce8-41ba-8e8c-e85cdef216de" providerId="ADAL" clId="{F7A946FB-920C-42DD-97C2-B1BEFC2A7B95}" dt="2026-01-11T20:48:35.568" v="202" actId="20577"/>
        <pc:sldMkLst>
          <pc:docMk/>
          <pc:sldMk cId="0" sldId="335"/>
        </pc:sldMkLst>
        <pc:spChg chg="mod">
          <ac:chgData name="Wittman, Barry" userId="bff186cd-6ce8-41ba-8e8c-e85cdef216de" providerId="ADAL" clId="{F7A946FB-920C-42DD-97C2-B1BEFC2A7B95}" dt="2026-01-11T20:48:35.568" v="202" actId="20577"/>
          <ac:spMkLst>
            <pc:docMk/>
            <pc:sldMk cId="0" sldId="335"/>
            <ac:spMk id="3" creationId="{00000000-0000-0000-0000-000000000000}"/>
          </ac:spMkLst>
        </pc:spChg>
      </pc:sldChg>
      <pc:sldChg chg="modSp add modAnim">
        <pc:chgData name="Wittman, Barry" userId="bff186cd-6ce8-41ba-8e8c-e85cdef216de" providerId="ADAL" clId="{F7A946FB-920C-42DD-97C2-B1BEFC2A7B95}" dt="2026-01-11T20:51:53.511" v="210"/>
        <pc:sldMkLst>
          <pc:docMk/>
          <pc:sldMk cId="0" sldId="336"/>
        </pc:sldMkLst>
        <pc:spChg chg="mod">
          <ac:chgData name="Wittman, Barry" userId="bff186cd-6ce8-41ba-8e8c-e85cdef216de" providerId="ADAL" clId="{F7A946FB-920C-42DD-97C2-B1BEFC2A7B95}" dt="2026-01-11T20:48:44.799" v="203" actId="20577"/>
          <ac:spMkLst>
            <pc:docMk/>
            <pc:sldMk cId="0" sldId="336"/>
            <ac:spMk id="3" creationId="{00000000-0000-0000-0000-000000000000}"/>
          </ac:spMkLst>
        </pc:spChg>
      </pc:sldChg>
      <pc:sldChg chg="add">
        <pc:chgData name="Wittman, Barry" userId="bff186cd-6ce8-41ba-8e8c-e85cdef216de" providerId="ADAL" clId="{F7A946FB-920C-42DD-97C2-B1BEFC2A7B95}" dt="2026-01-11T20:53:21.452" v="211"/>
        <pc:sldMkLst>
          <pc:docMk/>
          <pc:sldMk cId="0" sldId="341"/>
        </pc:sldMkLst>
      </pc:sldChg>
      <pc:sldChg chg="add">
        <pc:chgData name="Wittman, Barry" userId="bff186cd-6ce8-41ba-8e8c-e85cdef216de" providerId="ADAL" clId="{F7A946FB-920C-42DD-97C2-B1BEFC2A7B95}" dt="2026-01-11T20:53:21.452" v="211"/>
        <pc:sldMkLst>
          <pc:docMk/>
          <pc:sldMk cId="0" sldId="342"/>
        </pc:sldMkLst>
      </pc:sldChg>
      <pc:sldChg chg="modSp add">
        <pc:chgData name="Wittman, Barry" userId="bff186cd-6ce8-41ba-8e8c-e85cdef216de" providerId="ADAL" clId="{F7A946FB-920C-42DD-97C2-B1BEFC2A7B95}" dt="2026-01-11T20:53:43.261" v="216"/>
        <pc:sldMkLst>
          <pc:docMk/>
          <pc:sldMk cId="0" sldId="343"/>
        </pc:sldMkLst>
        <pc:spChg chg="mod">
          <ac:chgData name="Wittman, Barry" userId="bff186cd-6ce8-41ba-8e8c-e85cdef216de" providerId="ADAL" clId="{F7A946FB-920C-42DD-97C2-B1BEFC2A7B95}" dt="2026-01-11T20:53:43.261" v="216"/>
          <ac:spMkLst>
            <pc:docMk/>
            <pc:sldMk cId="0" sldId="343"/>
            <ac:spMk id="3" creationId="{00000000-0000-0000-0000-000000000000}"/>
          </ac:spMkLst>
        </pc:spChg>
      </pc:sldChg>
      <pc:sldChg chg="add del">
        <pc:chgData name="Wittman, Barry" userId="bff186cd-6ce8-41ba-8e8c-e85cdef216de" providerId="ADAL" clId="{F7A946FB-920C-42DD-97C2-B1BEFC2A7B95}" dt="2026-01-11T20:42:51.433" v="197" actId="2696"/>
        <pc:sldMkLst>
          <pc:docMk/>
          <pc:sldMk cId="823030923" sldId="343"/>
        </pc:sldMkLst>
      </pc:sldChg>
      <pc:sldChg chg="modSp add modAnim">
        <pc:chgData name="Wittman, Barry" userId="bff186cd-6ce8-41ba-8e8c-e85cdef216de" providerId="ADAL" clId="{F7A946FB-920C-42DD-97C2-B1BEFC2A7B95}" dt="2026-01-11T20:55:12.941" v="247"/>
        <pc:sldMkLst>
          <pc:docMk/>
          <pc:sldMk cId="0" sldId="344"/>
        </pc:sldMkLst>
        <pc:spChg chg="mod">
          <ac:chgData name="Wittman, Barry" userId="bff186cd-6ce8-41ba-8e8c-e85cdef216de" providerId="ADAL" clId="{F7A946FB-920C-42DD-97C2-B1BEFC2A7B95}" dt="2026-01-11T20:54:34.938" v="246" actId="20577"/>
          <ac:spMkLst>
            <pc:docMk/>
            <pc:sldMk cId="0" sldId="344"/>
            <ac:spMk id="3" creationId="{00000000-0000-0000-0000-000000000000}"/>
          </ac:spMkLst>
        </pc:spChg>
        <pc:graphicFrameChg chg="mod modGraphic">
          <ac:chgData name="Wittman, Barry" userId="bff186cd-6ce8-41ba-8e8c-e85cdef216de" providerId="ADAL" clId="{F7A946FB-920C-42DD-97C2-B1BEFC2A7B95}" dt="2026-01-11T20:55:12.941" v="247"/>
          <ac:graphicFrameMkLst>
            <pc:docMk/>
            <pc:sldMk cId="0" sldId="344"/>
            <ac:graphicFrameMk id="4" creationId="{00000000-0000-0000-0000-000000000000}"/>
          </ac:graphicFrameMkLst>
        </pc:graphicFrameChg>
      </pc:sldChg>
      <pc:sldChg chg="modSp add del">
        <pc:chgData name="Wittman, Barry" userId="bff186cd-6ce8-41ba-8e8c-e85cdef216de" providerId="ADAL" clId="{F7A946FB-920C-42DD-97C2-B1BEFC2A7B95}" dt="2026-01-11T20:42:51.433" v="196" actId="2696"/>
        <pc:sldMkLst>
          <pc:docMk/>
          <pc:sldMk cId="2744165723" sldId="344"/>
        </pc:sldMkLst>
        <pc:spChg chg="mod">
          <ac:chgData name="Wittman, Barry" userId="bff186cd-6ce8-41ba-8e8c-e85cdef216de" providerId="ADAL" clId="{F7A946FB-920C-42DD-97C2-B1BEFC2A7B95}" dt="2026-01-11T20:36:06.136" v="139" actId="27636"/>
          <ac:spMkLst>
            <pc:docMk/>
            <pc:sldMk cId="2744165723" sldId="344"/>
            <ac:spMk id="3" creationId="{00000000-0000-0000-0000-000000000000}"/>
          </ac:spMkLst>
        </pc:spChg>
      </pc:sldChg>
      <pc:sldChg chg="modSp add">
        <pc:chgData name="Wittman, Barry" userId="bff186cd-6ce8-41ba-8e8c-e85cdef216de" providerId="ADAL" clId="{F7A946FB-920C-42DD-97C2-B1BEFC2A7B95}" dt="2026-01-11T20:55:28.026" v="249" actId="20577"/>
        <pc:sldMkLst>
          <pc:docMk/>
          <pc:sldMk cId="0" sldId="345"/>
        </pc:sldMkLst>
        <pc:spChg chg="mod">
          <ac:chgData name="Wittman, Barry" userId="bff186cd-6ce8-41ba-8e8c-e85cdef216de" providerId="ADAL" clId="{F7A946FB-920C-42DD-97C2-B1BEFC2A7B95}" dt="2026-01-11T20:55:28.026" v="249" actId="20577"/>
          <ac:spMkLst>
            <pc:docMk/>
            <pc:sldMk cId="0" sldId="345"/>
            <ac:spMk id="3" creationId="{00000000-0000-0000-0000-000000000000}"/>
          </ac:spMkLst>
        </pc:spChg>
      </pc:sldChg>
      <pc:sldChg chg="modSp add del">
        <pc:chgData name="Wittman, Barry" userId="bff186cd-6ce8-41ba-8e8c-e85cdef216de" providerId="ADAL" clId="{F7A946FB-920C-42DD-97C2-B1BEFC2A7B95}" dt="2026-01-11T20:42:51.433" v="195" actId="2696"/>
        <pc:sldMkLst>
          <pc:docMk/>
          <pc:sldMk cId="3903548606" sldId="345"/>
        </pc:sldMkLst>
        <pc:spChg chg="mod">
          <ac:chgData name="Wittman, Barry" userId="bff186cd-6ce8-41ba-8e8c-e85cdef216de" providerId="ADAL" clId="{F7A946FB-920C-42DD-97C2-B1BEFC2A7B95}" dt="2026-01-11T20:36:06.151" v="140" actId="27636"/>
          <ac:spMkLst>
            <pc:docMk/>
            <pc:sldMk cId="3903548606" sldId="345"/>
            <ac:spMk id="3" creationId="{00000000-0000-0000-0000-000000000000}"/>
          </ac:spMkLst>
        </pc:spChg>
      </pc:sldChg>
      <pc:sldChg chg="modSp add">
        <pc:chgData name="Wittman, Barry" userId="bff186cd-6ce8-41ba-8e8c-e85cdef216de" providerId="ADAL" clId="{F7A946FB-920C-42DD-97C2-B1BEFC2A7B95}" dt="2026-01-11T20:55:12.941" v="247"/>
        <pc:sldMkLst>
          <pc:docMk/>
          <pc:sldMk cId="1482730322" sldId="346"/>
        </pc:sldMkLst>
        <pc:graphicFrameChg chg="mod modGraphic">
          <ac:chgData name="Wittman, Barry" userId="bff186cd-6ce8-41ba-8e8c-e85cdef216de" providerId="ADAL" clId="{F7A946FB-920C-42DD-97C2-B1BEFC2A7B95}" dt="2026-01-11T20:55:12.941" v="247"/>
          <ac:graphicFrameMkLst>
            <pc:docMk/>
            <pc:sldMk cId="1482730322" sldId="346"/>
            <ac:graphicFrameMk id="4" creationId="{00000000-0000-0000-0000-000000000000}"/>
          </ac:graphicFrameMkLst>
        </pc:graphicFrameChg>
      </pc:sldChg>
      <pc:sldChg chg="modSp add">
        <pc:chgData name="Wittman, Barry" userId="bff186cd-6ce8-41ba-8e8c-e85cdef216de" providerId="ADAL" clId="{F7A946FB-920C-42DD-97C2-B1BEFC2A7B95}" dt="2026-01-11T20:53:43.261" v="216"/>
        <pc:sldMkLst>
          <pc:docMk/>
          <pc:sldMk cId="0" sldId="347"/>
        </pc:sldMkLst>
        <pc:spChg chg="mod">
          <ac:chgData name="Wittman, Barry" userId="bff186cd-6ce8-41ba-8e8c-e85cdef216de" providerId="ADAL" clId="{F7A946FB-920C-42DD-97C2-B1BEFC2A7B95}" dt="2026-01-11T20:53:43.261" v="216"/>
          <ac:spMkLst>
            <pc:docMk/>
            <pc:sldMk cId="0" sldId="347"/>
            <ac:spMk id="3" creationId="{00000000-0000-0000-0000-000000000000}"/>
          </ac:spMkLst>
        </pc:spChg>
      </pc:sldChg>
      <pc:sldChg chg="modSp add">
        <pc:chgData name="Wittman, Barry" userId="bff186cd-6ce8-41ba-8e8c-e85cdef216de" providerId="ADAL" clId="{F7A946FB-920C-42DD-97C2-B1BEFC2A7B95}" dt="2026-01-11T20:53:21.623" v="214" actId="27636"/>
        <pc:sldMkLst>
          <pc:docMk/>
          <pc:sldMk cId="0" sldId="348"/>
        </pc:sldMkLst>
        <pc:spChg chg="mod">
          <ac:chgData name="Wittman, Barry" userId="bff186cd-6ce8-41ba-8e8c-e85cdef216de" providerId="ADAL" clId="{F7A946FB-920C-42DD-97C2-B1BEFC2A7B95}" dt="2026-01-11T20:53:21.623" v="214" actId="27636"/>
          <ac:spMkLst>
            <pc:docMk/>
            <pc:sldMk cId="0" sldId="348"/>
            <ac:spMk id="2" creationId="{00000000-0000-0000-0000-000000000000}"/>
          </ac:spMkLst>
        </pc:spChg>
      </pc:sldChg>
      <pc:sldChg chg="modSp add">
        <pc:chgData name="Wittman, Barry" userId="bff186cd-6ce8-41ba-8e8c-e85cdef216de" providerId="ADAL" clId="{F7A946FB-920C-42DD-97C2-B1BEFC2A7B95}" dt="2026-01-11T20:55:12.941" v="247"/>
        <pc:sldMkLst>
          <pc:docMk/>
          <pc:sldMk cId="0" sldId="349"/>
        </pc:sldMkLst>
        <pc:spChg chg="mod">
          <ac:chgData name="Wittman, Barry" userId="bff186cd-6ce8-41ba-8e8c-e85cdef216de" providerId="ADAL" clId="{F7A946FB-920C-42DD-97C2-B1BEFC2A7B95}" dt="2026-01-11T20:55:12.941" v="247"/>
          <ac:spMkLst>
            <pc:docMk/>
            <pc:sldMk cId="0" sldId="349"/>
            <ac:spMk id="2" creationId="{00000000-0000-0000-0000-000000000000}"/>
          </ac:spMkLst>
        </pc:spChg>
        <pc:spChg chg="mod">
          <ac:chgData name="Wittman, Barry" userId="bff186cd-6ce8-41ba-8e8c-e85cdef216de" providerId="ADAL" clId="{F7A946FB-920C-42DD-97C2-B1BEFC2A7B95}" dt="2026-01-11T20:55:12.941" v="247"/>
          <ac:spMkLst>
            <pc:docMk/>
            <pc:sldMk cId="0" sldId="349"/>
            <ac:spMk id="3" creationId="{00000000-0000-0000-0000-000000000000}"/>
          </ac:spMkLst>
        </pc:spChg>
      </pc:sldChg>
      <pc:sldChg chg="modSp add">
        <pc:chgData name="Wittman, Barry" userId="bff186cd-6ce8-41ba-8e8c-e85cdef216de" providerId="ADAL" clId="{F7A946FB-920C-42DD-97C2-B1BEFC2A7B95}" dt="2026-01-11T20:56:47.902" v="256" actId="1076"/>
        <pc:sldMkLst>
          <pc:docMk/>
          <pc:sldMk cId="0" sldId="350"/>
        </pc:sldMkLst>
        <pc:spChg chg="mod">
          <ac:chgData name="Wittman, Barry" userId="bff186cd-6ce8-41ba-8e8c-e85cdef216de" providerId="ADAL" clId="{F7A946FB-920C-42DD-97C2-B1BEFC2A7B95}" dt="2026-01-11T20:55:12.941" v="247"/>
          <ac:spMkLst>
            <pc:docMk/>
            <pc:sldMk cId="0" sldId="350"/>
            <ac:spMk id="2" creationId="{00000000-0000-0000-0000-000000000000}"/>
          </ac:spMkLst>
        </pc:spChg>
        <pc:spChg chg="mod">
          <ac:chgData name="Wittman, Barry" userId="bff186cd-6ce8-41ba-8e8c-e85cdef216de" providerId="ADAL" clId="{F7A946FB-920C-42DD-97C2-B1BEFC2A7B95}" dt="2026-01-11T20:56:33.062" v="253" actId="14100"/>
          <ac:spMkLst>
            <pc:docMk/>
            <pc:sldMk cId="0" sldId="350"/>
            <ac:spMk id="3"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5"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6"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7"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8"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9"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10"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11"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12"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13"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14" creationId="{00000000-0000-0000-0000-000000000000}"/>
          </ac:spMkLst>
        </pc:spChg>
        <pc:spChg chg="mod">
          <ac:chgData name="Wittman, Barry" userId="bff186cd-6ce8-41ba-8e8c-e85cdef216de" providerId="ADAL" clId="{F7A946FB-920C-42DD-97C2-B1BEFC2A7B95}" dt="2026-01-11T20:56:47.902" v="256" actId="1076"/>
          <ac:spMkLst>
            <pc:docMk/>
            <pc:sldMk cId="0" sldId="350"/>
            <ac:spMk id="15" creationId="{00000000-0000-0000-0000-000000000000}"/>
          </ac:spMkLst>
        </pc:spChg>
        <pc:graphicFrameChg chg="mod">
          <ac:chgData name="Wittman, Barry" userId="bff186cd-6ce8-41ba-8e8c-e85cdef216de" providerId="ADAL" clId="{F7A946FB-920C-42DD-97C2-B1BEFC2A7B95}" dt="2026-01-11T20:56:47.902" v="256" actId="1076"/>
          <ac:graphicFrameMkLst>
            <pc:docMk/>
            <pc:sldMk cId="0" sldId="350"/>
            <ac:graphicFrameMk id="4" creationId="{00000000-0000-0000-0000-000000000000}"/>
          </ac:graphicFrameMkLst>
        </pc:graphicFrameChg>
      </pc:sldChg>
      <pc:sldChg chg="add del">
        <pc:chgData name="Wittman, Barry" userId="bff186cd-6ce8-41ba-8e8c-e85cdef216de" providerId="ADAL" clId="{F7A946FB-920C-42DD-97C2-B1BEFC2A7B95}" dt="2026-01-11T20:53:23.832" v="215" actId="2696"/>
        <pc:sldMkLst>
          <pc:docMk/>
          <pc:sldMk cId="3153505400" sldId="351"/>
        </pc:sldMkLst>
      </pc:sldChg>
      <pc:sldChg chg="modSp add">
        <pc:chgData name="Wittman, Barry" userId="bff186cd-6ce8-41ba-8e8c-e85cdef216de" providerId="ADAL" clId="{F7A946FB-920C-42DD-97C2-B1BEFC2A7B95}" dt="2026-01-11T20:55:12.941" v="247"/>
        <pc:sldMkLst>
          <pc:docMk/>
          <pc:sldMk cId="2263179329" sldId="352"/>
        </pc:sldMkLst>
        <pc:spChg chg="mod">
          <ac:chgData name="Wittman, Barry" userId="bff186cd-6ce8-41ba-8e8c-e85cdef216de" providerId="ADAL" clId="{F7A946FB-920C-42DD-97C2-B1BEFC2A7B95}" dt="2026-01-11T20:55:12.941" v="247"/>
          <ac:spMkLst>
            <pc:docMk/>
            <pc:sldMk cId="2263179329" sldId="352"/>
            <ac:spMk id="3" creationId="{00000000-0000-0000-0000-000000000000}"/>
          </ac:spMkLst>
        </pc:spChg>
      </pc:sldChg>
      <pc:sldChg chg="modSp add modAnim">
        <pc:chgData name="Wittman, Barry" userId="bff186cd-6ce8-41ba-8e8c-e85cdef216de" providerId="ADAL" clId="{F7A946FB-920C-42DD-97C2-B1BEFC2A7B95}" dt="2026-01-11T20:51:34.132" v="208"/>
        <pc:sldMkLst>
          <pc:docMk/>
          <pc:sldMk cId="3329468591" sldId="354"/>
        </pc:sldMkLst>
        <pc:spChg chg="mod">
          <ac:chgData name="Wittman, Barry" userId="bff186cd-6ce8-41ba-8e8c-e85cdef216de" providerId="ADAL" clId="{F7A946FB-920C-42DD-97C2-B1BEFC2A7B95}" dt="2026-01-11T20:51:20.210" v="207" actId="27636"/>
          <ac:spMkLst>
            <pc:docMk/>
            <pc:sldMk cId="3329468591" sldId="354"/>
            <ac:spMk id="3" creationId="{00000000-0000-0000-0000-000000000000}"/>
          </ac:spMkLst>
        </pc:spChg>
      </pc:sldChg>
      <pc:sldChg chg="add modAnim">
        <pc:chgData name="Wittman, Barry" userId="bff186cd-6ce8-41ba-8e8c-e85cdef216de" providerId="ADAL" clId="{F7A946FB-920C-42DD-97C2-B1BEFC2A7B95}" dt="2026-01-11T20:51:38.055" v="209"/>
        <pc:sldMkLst>
          <pc:docMk/>
          <pc:sldMk cId="4076693807" sldId="355"/>
        </pc:sldMkLst>
      </pc:sldChg>
      <pc:sldChg chg="del">
        <pc:chgData name="Wittman, Barry" userId="bff186cd-6ce8-41ba-8e8c-e85cdef216de" providerId="ADAL" clId="{F7A946FB-920C-42DD-97C2-B1BEFC2A7B95}" dt="2026-01-11T20:36:00.231" v="112" actId="2696"/>
        <pc:sldMkLst>
          <pc:docMk/>
          <pc:sldMk cId="855739803" sldId="362"/>
        </pc:sldMkLst>
      </pc:sldChg>
      <pc:sldChg chg="del">
        <pc:chgData name="Wittman, Barry" userId="bff186cd-6ce8-41ba-8e8c-e85cdef216de" providerId="ADAL" clId="{F7A946FB-920C-42DD-97C2-B1BEFC2A7B95}" dt="2026-01-11T20:36:00.264" v="113" actId="2696"/>
        <pc:sldMkLst>
          <pc:docMk/>
          <pc:sldMk cId="3123196152" sldId="363"/>
        </pc:sldMkLst>
      </pc:sldChg>
      <pc:sldChg chg="del">
        <pc:chgData name="Wittman, Barry" userId="bff186cd-6ce8-41ba-8e8c-e85cdef216de" providerId="ADAL" clId="{F7A946FB-920C-42DD-97C2-B1BEFC2A7B95}" dt="2026-01-11T20:36:00.279" v="114" actId="2696"/>
        <pc:sldMkLst>
          <pc:docMk/>
          <pc:sldMk cId="914791680" sldId="364"/>
        </pc:sldMkLst>
      </pc:sldChg>
      <pc:sldChg chg="del">
        <pc:chgData name="Wittman, Barry" userId="bff186cd-6ce8-41ba-8e8c-e85cdef216de" providerId="ADAL" clId="{F7A946FB-920C-42DD-97C2-B1BEFC2A7B95}" dt="2026-01-11T20:36:00.280" v="115" actId="2696"/>
        <pc:sldMkLst>
          <pc:docMk/>
          <pc:sldMk cId="51662355" sldId="365"/>
        </pc:sldMkLst>
      </pc:sldChg>
      <pc:sldChg chg="del">
        <pc:chgData name="Wittman, Barry" userId="bff186cd-6ce8-41ba-8e8c-e85cdef216de" providerId="ADAL" clId="{F7A946FB-920C-42DD-97C2-B1BEFC2A7B95}" dt="2026-01-11T20:36:00.295" v="116" actId="2696"/>
        <pc:sldMkLst>
          <pc:docMk/>
          <pc:sldMk cId="1113410102" sldId="366"/>
        </pc:sldMkLst>
      </pc:sldChg>
      <pc:sldChg chg="del">
        <pc:chgData name="Wittman, Barry" userId="bff186cd-6ce8-41ba-8e8c-e85cdef216de" providerId="ADAL" clId="{F7A946FB-920C-42DD-97C2-B1BEFC2A7B95}" dt="2026-01-11T20:36:00.311" v="117" actId="2696"/>
        <pc:sldMkLst>
          <pc:docMk/>
          <pc:sldMk cId="3463049888" sldId="367"/>
        </pc:sldMkLst>
      </pc:sldChg>
      <pc:sldChg chg="del">
        <pc:chgData name="Wittman, Barry" userId="bff186cd-6ce8-41ba-8e8c-e85cdef216de" providerId="ADAL" clId="{F7A946FB-920C-42DD-97C2-B1BEFC2A7B95}" dt="2026-01-11T20:36:00.327" v="118" actId="2696"/>
        <pc:sldMkLst>
          <pc:docMk/>
          <pc:sldMk cId="1159796896" sldId="368"/>
        </pc:sldMkLst>
      </pc:sldChg>
      <pc:sldChg chg="del">
        <pc:chgData name="Wittman, Barry" userId="bff186cd-6ce8-41ba-8e8c-e85cdef216de" providerId="ADAL" clId="{F7A946FB-920C-42DD-97C2-B1BEFC2A7B95}" dt="2026-01-11T20:36:00.358" v="119" actId="2696"/>
        <pc:sldMkLst>
          <pc:docMk/>
          <pc:sldMk cId="2412018616" sldId="369"/>
        </pc:sldMkLst>
      </pc:sldChg>
      <pc:sldChg chg="del">
        <pc:chgData name="Wittman, Barry" userId="bff186cd-6ce8-41ba-8e8c-e85cdef216de" providerId="ADAL" clId="{F7A946FB-920C-42DD-97C2-B1BEFC2A7B95}" dt="2026-01-11T20:36:00.358" v="120" actId="2696"/>
        <pc:sldMkLst>
          <pc:docMk/>
          <pc:sldMk cId="200022337" sldId="370"/>
        </pc:sldMkLst>
      </pc:sldChg>
      <pc:sldChg chg="del">
        <pc:chgData name="Wittman, Barry" userId="bff186cd-6ce8-41ba-8e8c-e85cdef216de" providerId="ADAL" clId="{F7A946FB-920C-42DD-97C2-B1BEFC2A7B95}" dt="2026-01-11T20:36:00.374" v="121" actId="2696"/>
        <pc:sldMkLst>
          <pc:docMk/>
          <pc:sldMk cId="2521865328" sldId="371"/>
        </pc:sldMkLst>
      </pc:sldChg>
      <pc:sldChg chg="del">
        <pc:chgData name="Wittman, Barry" userId="bff186cd-6ce8-41ba-8e8c-e85cdef216de" providerId="ADAL" clId="{F7A946FB-920C-42DD-97C2-B1BEFC2A7B95}" dt="2026-01-11T20:36:00.389" v="122" actId="2696"/>
        <pc:sldMkLst>
          <pc:docMk/>
          <pc:sldMk cId="3037867119" sldId="372"/>
        </pc:sldMkLst>
      </pc:sldChg>
      <pc:sldChg chg="del">
        <pc:chgData name="Wittman, Barry" userId="bff186cd-6ce8-41ba-8e8c-e85cdef216de" providerId="ADAL" clId="{F7A946FB-920C-42DD-97C2-B1BEFC2A7B95}" dt="2026-01-11T20:36:00.405" v="123" actId="2696"/>
        <pc:sldMkLst>
          <pc:docMk/>
          <pc:sldMk cId="2875789675" sldId="373"/>
        </pc:sldMkLst>
      </pc:sldChg>
      <pc:sldChg chg="del">
        <pc:chgData name="Wittman, Barry" userId="bff186cd-6ce8-41ba-8e8c-e85cdef216de" providerId="ADAL" clId="{F7A946FB-920C-42DD-97C2-B1BEFC2A7B95}" dt="2026-01-11T20:36:00.420" v="124" actId="2696"/>
        <pc:sldMkLst>
          <pc:docMk/>
          <pc:sldMk cId="767493775" sldId="374"/>
        </pc:sldMkLst>
      </pc:sldChg>
      <pc:sldChg chg="del">
        <pc:chgData name="Wittman, Barry" userId="bff186cd-6ce8-41ba-8e8c-e85cdef216de" providerId="ADAL" clId="{F7A946FB-920C-42DD-97C2-B1BEFC2A7B95}" dt="2026-01-11T20:36:00.436" v="125" actId="2696"/>
        <pc:sldMkLst>
          <pc:docMk/>
          <pc:sldMk cId="3384711634" sldId="375"/>
        </pc:sldMkLst>
      </pc:sldChg>
      <pc:sldChg chg="del">
        <pc:chgData name="Wittman, Barry" userId="bff186cd-6ce8-41ba-8e8c-e85cdef216de" providerId="ADAL" clId="{F7A946FB-920C-42DD-97C2-B1BEFC2A7B95}" dt="2026-01-11T20:36:00.436" v="126" actId="2696"/>
        <pc:sldMkLst>
          <pc:docMk/>
          <pc:sldMk cId="1749066641" sldId="376"/>
        </pc:sldMkLst>
      </pc:sldChg>
      <pc:sldChg chg="del">
        <pc:chgData name="Wittman, Barry" userId="bff186cd-6ce8-41ba-8e8c-e85cdef216de" providerId="ADAL" clId="{F7A946FB-920C-42DD-97C2-B1BEFC2A7B95}" dt="2026-01-11T20:36:00.452" v="127" actId="2696"/>
        <pc:sldMkLst>
          <pc:docMk/>
          <pc:sldMk cId="3802797998" sldId="377"/>
        </pc:sldMkLst>
      </pc:sldChg>
      <pc:sldChg chg="del">
        <pc:chgData name="Wittman, Barry" userId="bff186cd-6ce8-41ba-8e8c-e85cdef216de" providerId="ADAL" clId="{F7A946FB-920C-42DD-97C2-B1BEFC2A7B95}" dt="2026-01-11T20:36:00.462" v="128" actId="2696"/>
        <pc:sldMkLst>
          <pc:docMk/>
          <pc:sldMk cId="2040846628" sldId="378"/>
        </pc:sldMkLst>
      </pc:sldChg>
      <pc:sldChg chg="del">
        <pc:chgData name="Wittman, Barry" userId="bff186cd-6ce8-41ba-8e8c-e85cdef216de" providerId="ADAL" clId="{F7A946FB-920C-42DD-97C2-B1BEFC2A7B95}" dt="2026-01-11T20:36:00.478" v="129" actId="2696"/>
        <pc:sldMkLst>
          <pc:docMk/>
          <pc:sldMk cId="67364897" sldId="379"/>
        </pc:sldMkLst>
      </pc:sldChg>
      <pc:sldChg chg="del">
        <pc:chgData name="Wittman, Barry" userId="bff186cd-6ce8-41ba-8e8c-e85cdef216de" providerId="ADAL" clId="{F7A946FB-920C-42DD-97C2-B1BEFC2A7B95}" dt="2026-01-11T20:36:00.525" v="130" actId="2696"/>
        <pc:sldMkLst>
          <pc:docMk/>
          <pc:sldMk cId="1415604162" sldId="380"/>
        </pc:sldMkLst>
      </pc:sldChg>
      <pc:sldChg chg="del">
        <pc:chgData name="Wittman, Barry" userId="bff186cd-6ce8-41ba-8e8c-e85cdef216de" providerId="ADAL" clId="{F7A946FB-920C-42DD-97C2-B1BEFC2A7B95}" dt="2026-01-11T20:36:00.650" v="131" actId="2696"/>
        <pc:sldMkLst>
          <pc:docMk/>
          <pc:sldMk cId="2875046726" sldId="381"/>
        </pc:sldMkLst>
      </pc:sldChg>
      <pc:sldChg chg="del">
        <pc:chgData name="Wittman, Barry" userId="bff186cd-6ce8-41ba-8e8c-e85cdef216de" providerId="ADAL" clId="{F7A946FB-920C-42DD-97C2-B1BEFC2A7B95}" dt="2026-01-11T20:36:00.681" v="133" actId="2696"/>
        <pc:sldMkLst>
          <pc:docMk/>
          <pc:sldMk cId="515312197" sldId="382"/>
        </pc:sldMkLst>
      </pc:sldChg>
      <pc:sldChg chg="del">
        <pc:chgData name="Wittman, Barry" userId="bff186cd-6ce8-41ba-8e8c-e85cdef216de" providerId="ADAL" clId="{F7A946FB-920C-42DD-97C2-B1BEFC2A7B95}" dt="2026-01-11T20:36:00.728" v="134" actId="2696"/>
        <pc:sldMkLst>
          <pc:docMk/>
          <pc:sldMk cId="3125936265" sldId="383"/>
        </pc:sldMkLst>
      </pc:sldChg>
      <pc:sldChg chg="del">
        <pc:chgData name="Wittman, Barry" userId="bff186cd-6ce8-41ba-8e8c-e85cdef216de" providerId="ADAL" clId="{F7A946FB-920C-42DD-97C2-B1BEFC2A7B95}" dt="2026-01-11T20:36:00.728" v="135" actId="2696"/>
        <pc:sldMkLst>
          <pc:docMk/>
          <pc:sldMk cId="770941819" sldId="384"/>
        </pc:sldMkLst>
      </pc:sldChg>
      <pc:sldChg chg="del">
        <pc:chgData name="Wittman, Barry" userId="bff186cd-6ce8-41ba-8e8c-e85cdef216de" providerId="ADAL" clId="{F7A946FB-920C-42DD-97C2-B1BEFC2A7B95}" dt="2026-01-11T20:36:00.666" v="132" actId="2696"/>
        <pc:sldMkLst>
          <pc:docMk/>
          <pc:sldMk cId="2283474947" sldId="400"/>
        </pc:sldMkLst>
      </pc:sldChg>
      <pc:sldChg chg="del">
        <pc:chgData name="Wittman, Barry" userId="bff186cd-6ce8-41ba-8e8c-e85cdef216de" providerId="ADAL" clId="{F7A946FB-920C-42DD-97C2-B1BEFC2A7B95}" dt="2026-01-11T20:36:00.137" v="109" actId="2696"/>
        <pc:sldMkLst>
          <pc:docMk/>
          <pc:sldMk cId="1535926675" sldId="401"/>
        </pc:sldMkLst>
      </pc:sldChg>
      <pc:sldChg chg="del">
        <pc:chgData name="Wittman, Barry" userId="bff186cd-6ce8-41ba-8e8c-e85cdef216de" providerId="ADAL" clId="{F7A946FB-920C-42DD-97C2-B1BEFC2A7B95}" dt="2026-01-11T20:36:00.153" v="110" actId="2696"/>
        <pc:sldMkLst>
          <pc:docMk/>
          <pc:sldMk cId="1616769617" sldId="402"/>
        </pc:sldMkLst>
      </pc:sldChg>
      <pc:sldChg chg="addSp delSp modSp add">
        <pc:chgData name="Wittman, Barry" userId="bff186cd-6ce8-41ba-8e8c-e85cdef216de" providerId="ADAL" clId="{F7A946FB-920C-42DD-97C2-B1BEFC2A7B95}" dt="2026-01-11T20:36:22.873" v="167" actId="20577"/>
        <pc:sldMkLst>
          <pc:docMk/>
          <pc:sldMk cId="1173713933" sldId="404"/>
        </pc:sldMkLst>
        <pc:spChg chg="del">
          <ac:chgData name="Wittman, Barry" userId="bff186cd-6ce8-41ba-8e8c-e85cdef216de" providerId="ADAL" clId="{F7A946FB-920C-42DD-97C2-B1BEFC2A7B95}" dt="2026-01-11T20:36:16.125" v="145"/>
          <ac:spMkLst>
            <pc:docMk/>
            <pc:sldMk cId="1173713933" sldId="404"/>
            <ac:spMk id="2" creationId="{246C2BF6-F631-4130-A71F-D91E577EEA95}"/>
          </ac:spMkLst>
        </pc:spChg>
        <pc:spChg chg="del">
          <ac:chgData name="Wittman, Barry" userId="bff186cd-6ce8-41ba-8e8c-e85cdef216de" providerId="ADAL" clId="{F7A946FB-920C-42DD-97C2-B1BEFC2A7B95}" dt="2026-01-11T20:36:16.125" v="145"/>
          <ac:spMkLst>
            <pc:docMk/>
            <pc:sldMk cId="1173713933" sldId="404"/>
            <ac:spMk id="3" creationId="{E769A18E-4FA9-4CAB-A953-33773778F573}"/>
          </ac:spMkLst>
        </pc:spChg>
        <pc:spChg chg="add mod">
          <ac:chgData name="Wittman, Barry" userId="bff186cd-6ce8-41ba-8e8c-e85cdef216de" providerId="ADAL" clId="{F7A946FB-920C-42DD-97C2-B1BEFC2A7B95}" dt="2026-01-11T20:36:22.873" v="167" actId="20577"/>
          <ac:spMkLst>
            <pc:docMk/>
            <pc:sldMk cId="1173713933" sldId="404"/>
            <ac:spMk id="4" creationId="{4B361B97-15E2-4C3A-9C37-51C80978108F}"/>
          </ac:spMkLst>
        </pc:spChg>
        <pc:spChg chg="add mod">
          <ac:chgData name="Wittman, Barry" userId="bff186cd-6ce8-41ba-8e8c-e85cdef216de" providerId="ADAL" clId="{F7A946FB-920C-42DD-97C2-B1BEFC2A7B95}" dt="2026-01-11T20:36:16.125" v="145"/>
          <ac:spMkLst>
            <pc:docMk/>
            <pc:sldMk cId="1173713933" sldId="404"/>
            <ac:spMk id="5" creationId="{34C12C73-F6EB-4E37-9AF4-A93CA6D75F91}"/>
          </ac:spMkLst>
        </pc:spChg>
      </pc:sldChg>
      <pc:sldChg chg="del">
        <pc:chgData name="Wittman, Barry" userId="bff186cd-6ce8-41ba-8e8c-e85cdef216de" providerId="ADAL" clId="{F7A946FB-920C-42DD-97C2-B1BEFC2A7B95}" dt="2026-01-11T20:36:00.231" v="111" actId="2696"/>
        <pc:sldMkLst>
          <pc:docMk/>
          <pc:sldMk cId="3941583140" sldId="404"/>
        </pc:sldMkLst>
      </pc:sldChg>
      <pc:sldChg chg="modSp add">
        <pc:chgData name="Wittman, Barry" userId="bff186cd-6ce8-41ba-8e8c-e85cdef216de" providerId="ADAL" clId="{F7A946FB-920C-42DD-97C2-B1BEFC2A7B95}" dt="2026-01-11T20:53:21.608" v="213" actId="27636"/>
        <pc:sldMkLst>
          <pc:docMk/>
          <pc:sldMk cId="0" sldId="405"/>
        </pc:sldMkLst>
        <pc:spChg chg="mod">
          <ac:chgData name="Wittman, Barry" userId="bff186cd-6ce8-41ba-8e8c-e85cdef216de" providerId="ADAL" clId="{F7A946FB-920C-42DD-97C2-B1BEFC2A7B95}" dt="2026-01-11T20:53:21.608" v="213" actId="27636"/>
          <ac:spMkLst>
            <pc:docMk/>
            <pc:sldMk cId="0" sldId="405"/>
            <ac:spMk id="2" creationId="{00000000-0000-0000-0000-000000000000}"/>
          </ac:spMkLst>
        </pc:spChg>
      </pc:sldChg>
      <pc:sldChg chg="del">
        <pc:chgData name="Wittman, Barry" userId="bff186cd-6ce8-41ba-8e8c-e85cdef216de" providerId="ADAL" clId="{F7A946FB-920C-42DD-97C2-B1BEFC2A7B95}" dt="2026-01-11T20:36:00.122" v="108" actId="2696"/>
        <pc:sldMkLst>
          <pc:docMk/>
          <pc:sldMk cId="2822432374" sldId="40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7FE8EF-7E1D-4CC2-BD9F-B1936C0AC818}" type="datetimeFigureOut">
              <a:rPr lang="en-US" smtClean="0"/>
              <a:pPr/>
              <a:t>1/13/2026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068796-915B-4F4F-972A-93A5DBC2787E}" type="slidenum">
              <a:rPr lang="en-US" smtClean="0"/>
              <a:pPr/>
              <a:t>‹#›</a:t>
            </a:fld>
            <a:endParaRPr lang="en-US"/>
          </a:p>
        </p:txBody>
      </p:sp>
    </p:spTree>
    <p:extLst>
      <p:ext uri="{BB962C8B-B14F-4D97-AF65-F5344CB8AC3E}">
        <p14:creationId xmlns:p14="http://schemas.microsoft.com/office/powerpoint/2010/main" val="422006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1" y="0"/>
            <a:ext cx="12191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ctrTitle"/>
          </p:nvPr>
        </p:nvSpPr>
        <p:spPr>
          <a:xfrm>
            <a:off x="914400" y="3355848"/>
            <a:ext cx="107696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8A57E976-8075-4937-B12C-3CC32E54B430}"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
        <p:nvSpPr>
          <p:cNvPr id="10" name="Rectangle 9"/>
          <p:cNvSpPr/>
          <p:nvPr/>
        </p:nvSpPr>
        <p:spPr bwMode="invGray">
          <a:xfrm>
            <a:off x="0" y="5128334"/>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57E976-8075-4937-B12C-3CC32E54B430}"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8798560" y="0"/>
            <a:ext cx="6096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8" name="Rectangle 7"/>
          <p:cNvSpPr/>
          <p:nvPr/>
        </p:nvSpPr>
        <p:spPr bwMode="ltGray">
          <a:xfrm>
            <a:off x="8863584" y="0"/>
            <a:ext cx="33528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Vertical Title 1"/>
          <p:cNvSpPr>
            <a:spLocks noGrp="1"/>
          </p:cNvSpPr>
          <p:nvPr>
            <p:ph type="title" orient="vert"/>
          </p:nvPr>
        </p:nvSpPr>
        <p:spPr>
          <a:xfrm>
            <a:off x="9042400" y="274641"/>
            <a:ext cx="2540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304801"/>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57E976-8075-4937-B12C-3CC32E54B430}" type="datetimeFigureOut">
              <a:rPr lang="en-US" smtClean="0"/>
              <a:pPr/>
              <a:t>1/13/2026</a:t>
            </a:fld>
            <a:endParaRPr lang="en-US"/>
          </a:p>
        </p:txBody>
      </p:sp>
      <p:sp>
        <p:nvSpPr>
          <p:cNvPr id="5" name="Footer Placeholder 4"/>
          <p:cNvSpPr>
            <a:spLocks noGrp="1"/>
          </p:cNvSpPr>
          <p:nvPr>
            <p:ph type="ftr" sz="quarter" idx="11"/>
          </p:nvPr>
        </p:nvSpPr>
        <p:spPr>
          <a:xfrm>
            <a:off x="3520796" y="6377460"/>
            <a:ext cx="5115205" cy="365125"/>
          </a:xfrm>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5448"/>
            <a:ext cx="109728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57E976-8075-4937-B12C-3CC32E54B430}"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12192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ectangle 11"/>
          <p:cNvSpPr/>
          <p:nvPr/>
        </p:nvSpPr>
        <p:spPr bwMode="invGray">
          <a:xfrm>
            <a:off x="0" y="2602520"/>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999744" y="118872"/>
            <a:ext cx="10684256"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987552" y="1828800"/>
            <a:ext cx="10696448"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A57E976-8075-4937-B12C-3CC32E54B430}"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B3FC0-58E1-4035-BA6F-4BC11C5567A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1773936"/>
            <a:ext cx="53848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773936"/>
            <a:ext cx="53848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A57E976-8075-4937-B12C-3CC32E54B430}" type="datetimeFigureOut">
              <a:rPr lang="en-US" smtClean="0"/>
              <a:pPr/>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1698988"/>
            <a:ext cx="5386917"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6193368" y="1698988"/>
            <a:ext cx="5389033"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A57E976-8075-4937-B12C-3CC32E54B430}" type="datetimeFigureOut">
              <a:rPr lang="en-US" smtClean="0"/>
              <a:pPr/>
              <a:t>1/13/2026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8A57E976-8075-4937-B12C-3CC32E54B430}" type="datetimeFigureOut">
              <a:rPr lang="en-US" smtClean="0"/>
              <a:pPr/>
              <a:t>1/13/2026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57E976-8075-4937-B12C-3CC32E54B430}" type="datetimeFigureOut">
              <a:rPr lang="en-US" smtClean="0"/>
              <a:pPr/>
              <a:t>1/13/2026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7B3FC0-58E1-4035-BA6F-4BC11C5567A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784" y="152400"/>
            <a:ext cx="3364992"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4025837" y="1743134"/>
            <a:ext cx="7894188"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223784" y="1730018"/>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A57E976-8075-4937-B12C-3CC32E54B430}" type="datetimeFigureOut">
              <a:rPr lang="en-US" smtClean="0"/>
              <a:pPr/>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B3FC0-58E1-4035-BA6F-4BC11C5567AF}" type="slidenum">
              <a:rPr lang="en-US" smtClean="0"/>
              <a:pPr/>
              <a:t>‹#›</a:t>
            </a:fld>
            <a:endParaRPr lang="en-US"/>
          </a:p>
        </p:txBody>
      </p:sp>
      <p:sp>
        <p:nvSpPr>
          <p:cNvPr id="12" name="Rectangle 11"/>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5448"/>
            <a:ext cx="3366867"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3871741" y="1484808"/>
            <a:ext cx="8329863"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219456" y="1728216"/>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219456" y="1170432"/>
            <a:ext cx="3364992" cy="201168"/>
          </a:xfrm>
        </p:spPr>
        <p:txBody>
          <a:bodyPr/>
          <a:lstStyle/>
          <a:p>
            <a:fld id="{8A57E976-8075-4937-B12C-3CC32E54B430}" type="datetimeFigureOut">
              <a:rPr lang="en-US" smtClean="0"/>
              <a:pPr/>
              <a:t>1/13/2026</a:t>
            </a:fld>
            <a:endParaRPr lang="en-US"/>
          </a:p>
        </p:txBody>
      </p:sp>
      <p:sp>
        <p:nvSpPr>
          <p:cNvPr id="11" name="Rectangle 10"/>
          <p:cNvSpPr/>
          <p:nvPr/>
        </p:nvSpPr>
        <p:spPr>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6" name="Footer Placeholder 5"/>
          <p:cNvSpPr>
            <a:spLocks noGrp="1"/>
          </p:cNvSpPr>
          <p:nvPr>
            <p:ph type="ftr" sz="quarter" idx="11"/>
          </p:nvPr>
        </p:nvSpPr>
        <p:spPr>
          <a:xfrm>
            <a:off x="4047744" y="1170432"/>
            <a:ext cx="6925056"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11119104" y="1170432"/>
            <a:ext cx="978485" cy="201168"/>
          </a:xfrm>
        </p:spPr>
        <p:txBody>
          <a:bodyPr/>
          <a:lstStyle/>
          <a:p>
            <a:fld id="{DF7B3FC0-58E1-4035-BA6F-4BC11C5567A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7" name="Rectangle 6"/>
          <p:cNvSpPr/>
          <p:nvPr/>
        </p:nvSpPr>
        <p:spPr bwMode="ltGray">
          <a:xfrm>
            <a:off x="1" y="1"/>
            <a:ext cx="12191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Placeholder 1"/>
          <p:cNvSpPr>
            <a:spLocks noGrp="1"/>
          </p:cNvSpPr>
          <p:nvPr>
            <p:ph type="title"/>
          </p:nvPr>
        </p:nvSpPr>
        <p:spPr>
          <a:xfrm>
            <a:off x="609600" y="152400"/>
            <a:ext cx="109728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609600" y="1775192"/>
            <a:ext cx="109728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609600" y="6476999"/>
            <a:ext cx="28448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A57E976-8075-4937-B12C-3CC32E54B430}" type="datetimeFigureOut">
              <a:rPr lang="en-US" smtClean="0"/>
              <a:pPr/>
              <a:t>1/13/2026</a:t>
            </a:fld>
            <a:endParaRPr lang="en-US"/>
          </a:p>
        </p:txBody>
      </p:sp>
      <p:sp>
        <p:nvSpPr>
          <p:cNvPr id="5" name="Footer Placeholder 4"/>
          <p:cNvSpPr>
            <a:spLocks noGrp="1"/>
          </p:cNvSpPr>
          <p:nvPr>
            <p:ph type="ftr" sz="quarter" idx="3"/>
          </p:nvPr>
        </p:nvSpPr>
        <p:spPr>
          <a:xfrm>
            <a:off x="3520796" y="6476999"/>
            <a:ext cx="7343625"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10939195" y="6476999"/>
            <a:ext cx="978485"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F7B3FC0-58E1-4035-BA6F-4BC11C5567A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COMP 2230</a:t>
            </a:r>
          </a:p>
        </p:txBody>
      </p:sp>
      <p:sp>
        <p:nvSpPr>
          <p:cNvPr id="3" name="Subtitle 2"/>
          <p:cNvSpPr>
            <a:spLocks noGrp="1"/>
          </p:cNvSpPr>
          <p:nvPr>
            <p:ph type="subTitle" idx="1"/>
          </p:nvPr>
        </p:nvSpPr>
        <p:spPr/>
        <p:txBody>
          <a:bodyPr/>
          <a:lstStyle/>
          <a:p>
            <a:r>
              <a:rPr lang="en-US" dirty="0"/>
              <a:t>Week 2 - Wednesday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Universal quantification</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a:t>The universal quantifier </a:t>
                </a:r>
                <a:r>
                  <a:rPr lang="en-US" dirty="0">
                    <a:sym typeface="Symbol"/>
                  </a:rPr>
                  <a:t> means "for all"</a:t>
                </a:r>
              </a:p>
              <a:p>
                <a:r>
                  <a:rPr lang="en-US" dirty="0">
                    <a:sym typeface="Symbol"/>
                  </a:rPr>
                  <a:t>The statement "All DJs are mad ill" can be written more formally as:</a:t>
                </a:r>
              </a:p>
              <a:p>
                <a14:m>
                  <m:oMath xmlns:m="http://schemas.openxmlformats.org/officeDocument/2006/math">
                    <m:r>
                      <a:rPr lang="en-US" b="0" i="1" dirty="0" smtClean="0">
                        <a:latin typeface="Cambria Math" panose="02040503050406030204" pitchFamily="18" charset="0"/>
                        <a:sym typeface="Symbol"/>
                      </a:rPr>
                      <m:t></m:t>
                    </m:r>
                    <m:r>
                      <a:rPr lang="en-US" b="0" i="1" dirty="0">
                        <a:latin typeface="Cambria Math" panose="02040503050406030204" pitchFamily="18" charset="0"/>
                        <a:sym typeface="Symbol"/>
                      </a:rPr>
                      <m:t>𝑥</m:t>
                    </m:r>
                    <m:r>
                      <a:rPr lang="en-US" b="0" i="1" dirty="0">
                        <a:latin typeface="Cambria Math" panose="02040503050406030204" pitchFamily="18" charset="0"/>
                        <a:sym typeface="Symbol"/>
                      </a:rPr>
                      <m:t>  </m:t>
                    </m:r>
                    <m:r>
                      <a:rPr lang="en-US" b="0" i="1" dirty="0">
                        <a:latin typeface="Cambria Math" panose="02040503050406030204" pitchFamily="18" charset="0"/>
                        <a:sym typeface="Symbol"/>
                      </a:rPr>
                      <m:t>𝐷</m:t>
                    </m:r>
                    <m:r>
                      <a:rPr lang="en-US" b="0" i="1" dirty="0">
                        <a:latin typeface="Cambria Math" panose="02040503050406030204" pitchFamily="18" charset="0"/>
                        <a:sym typeface="Symbol"/>
                      </a:rPr>
                      <m:t>, </m:t>
                    </m:r>
                    <m:r>
                      <a:rPr lang="en-US" b="0" i="1" dirty="0">
                        <a:latin typeface="Cambria Math" panose="02040503050406030204" pitchFamily="18" charset="0"/>
                        <a:sym typeface="Symbol"/>
                      </a:rPr>
                      <m:t>𝑀</m:t>
                    </m:r>
                    <m:r>
                      <a:rPr lang="en-US" b="0" i="1" dirty="0">
                        <a:latin typeface="Cambria Math" panose="02040503050406030204" pitchFamily="18" charset="0"/>
                        <a:sym typeface="Symbol"/>
                      </a:rPr>
                      <m:t>(</m:t>
                    </m:r>
                    <m:r>
                      <a:rPr lang="en-US" b="0" i="1" dirty="0">
                        <a:latin typeface="Cambria Math" panose="02040503050406030204" pitchFamily="18" charset="0"/>
                        <a:sym typeface="Symbol"/>
                      </a:rPr>
                      <m:t>𝑥</m:t>
                    </m:r>
                    <m:r>
                      <a:rPr lang="en-US" b="0" i="1" dirty="0">
                        <a:latin typeface="Cambria Math" panose="02040503050406030204" pitchFamily="18" charset="0"/>
                        <a:sym typeface="Symbol"/>
                      </a:rPr>
                      <m:t>)</m:t>
                    </m:r>
                  </m:oMath>
                </a14:m>
                <a:endParaRPr lang="en-US" dirty="0">
                  <a:sym typeface="Symbol"/>
                </a:endParaRPr>
              </a:p>
              <a:p>
                <a:pPr lvl="1"/>
                <a:r>
                  <a:rPr lang="en-US" dirty="0">
                    <a:sym typeface="Symbol"/>
                  </a:rPr>
                  <a:t>Where </a:t>
                </a:r>
                <a14:m>
                  <m:oMath xmlns:m="http://schemas.openxmlformats.org/officeDocument/2006/math">
                    <m:r>
                      <a:rPr lang="en-US" b="0" i="1" dirty="0" smtClean="0">
                        <a:latin typeface="Cambria Math" panose="02040503050406030204" pitchFamily="18" charset="0"/>
                        <a:sym typeface="Symbol"/>
                      </a:rPr>
                      <m:t>𝐷</m:t>
                    </m:r>
                  </m:oMath>
                </a14:m>
                <a:r>
                  <a:rPr lang="en-US" dirty="0">
                    <a:sym typeface="Symbol"/>
                  </a:rPr>
                  <a:t> is the set of DJs and </a:t>
                </a:r>
                <a14:m>
                  <m:oMath xmlns:m="http://schemas.openxmlformats.org/officeDocument/2006/math">
                    <m:r>
                      <a:rPr lang="en-US" b="0" i="1" dirty="0" smtClean="0">
                        <a:latin typeface="Cambria Math" panose="02040503050406030204" pitchFamily="18" charset="0"/>
                        <a:sym typeface="Symbol"/>
                      </a:rPr>
                      <m:t>𝑀</m:t>
                    </m:r>
                    <m:r>
                      <a:rPr lang="en-US" b="0" i="1" dirty="0">
                        <a:latin typeface="Cambria Math" panose="02040503050406030204" pitchFamily="18" charset="0"/>
                        <a:sym typeface="Symbol"/>
                      </a:rPr>
                      <m:t>(</m:t>
                    </m:r>
                    <m:r>
                      <a:rPr lang="en-US" b="0" i="1" dirty="0">
                        <a:latin typeface="Cambria Math" panose="02040503050406030204" pitchFamily="18" charset="0"/>
                        <a:sym typeface="Symbol"/>
                      </a:rPr>
                      <m:t>𝑥</m:t>
                    </m:r>
                    <m:r>
                      <a:rPr lang="en-US" b="0" i="1" dirty="0">
                        <a:latin typeface="Cambria Math" panose="02040503050406030204" pitchFamily="18" charset="0"/>
                        <a:sym typeface="Symbol"/>
                      </a:rPr>
                      <m:t>)</m:t>
                    </m:r>
                  </m:oMath>
                </a14:m>
                <a:r>
                  <a:rPr lang="en-US" dirty="0">
                    <a:sym typeface="Symbol"/>
                  </a:rPr>
                  <a:t> denotes that </a:t>
                </a:r>
                <a14:m>
                  <m:oMath xmlns:m="http://schemas.openxmlformats.org/officeDocument/2006/math">
                    <m:r>
                      <a:rPr lang="en-US" b="0" i="1" dirty="0" smtClean="0">
                        <a:latin typeface="Cambria Math" panose="02040503050406030204" pitchFamily="18" charset="0"/>
                        <a:sym typeface="Symbol"/>
                      </a:rPr>
                      <m:t>𝑥</m:t>
                    </m:r>
                  </m:oMath>
                </a14:m>
                <a:r>
                  <a:rPr lang="en-US" dirty="0">
                    <a:sym typeface="Symbol"/>
                  </a:rPr>
                  <a:t> is mad ill</a:t>
                </a: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922"/>
                </a:stretch>
              </a:blipFill>
            </p:spPr>
            <p:txBody>
              <a:bodyPr/>
              <a:lstStyle/>
              <a:p>
                <a:r>
                  <a:rPr 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Universal quantification examples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a:sym typeface="Symbol"/>
                  </a:rPr>
                  <a:t>Let </a:t>
                </a:r>
                <a14:m>
                  <m:oMath xmlns:m="http://schemas.openxmlformats.org/officeDocument/2006/math">
                    <m:r>
                      <a:rPr lang="en-US" b="0" i="1" dirty="0" smtClean="0">
                        <a:latin typeface="Cambria Math" panose="02040503050406030204" pitchFamily="18" charset="0"/>
                        <a:sym typeface="Symbol"/>
                      </a:rPr>
                      <m:t>𝑆</m:t>
                    </m:r>
                    <m:r>
                      <a:rPr lang="en-US" b="0" i="1" dirty="0">
                        <a:latin typeface="Cambria Math" panose="02040503050406030204" pitchFamily="18" charset="0"/>
                        <a:sym typeface="Symbol"/>
                      </a:rPr>
                      <m:t>={1, 2, 3, 4, 5}</m:t>
                    </m:r>
                  </m:oMath>
                </a14:m>
                <a:endParaRPr lang="en-US" dirty="0">
                  <a:sym typeface="Symbol"/>
                </a:endParaRPr>
              </a:p>
              <a:p>
                <a:r>
                  <a:rPr lang="en-US" dirty="0">
                    <a:sym typeface="Symbol"/>
                  </a:rPr>
                  <a:t>Show that the following statement is true:</a:t>
                </a:r>
              </a:p>
              <a:p>
                <a:pPr lvl="1"/>
                <a14:m>
                  <m:oMath xmlns:m="http://schemas.openxmlformats.org/officeDocument/2006/math">
                    <m:r>
                      <a:rPr lang="en-US" b="0" i="1" dirty="0" smtClean="0">
                        <a:latin typeface="Cambria Math" panose="02040503050406030204" pitchFamily="18" charset="0"/>
                        <a:sym typeface="Symbol"/>
                      </a:rPr>
                      <m:t></m:t>
                    </m:r>
                    <m:r>
                      <a:rPr lang="en-US" b="0" i="1" dirty="0">
                        <a:latin typeface="Cambria Math" panose="02040503050406030204" pitchFamily="18" charset="0"/>
                        <a:sym typeface="Symbol"/>
                      </a:rPr>
                      <m:t>𝑥</m:t>
                    </m:r>
                    <m:r>
                      <a:rPr lang="en-US" b="0" i="1" dirty="0">
                        <a:latin typeface="Cambria Math" panose="02040503050406030204" pitchFamily="18" charset="0"/>
                        <a:sym typeface="Symbol"/>
                      </a:rPr>
                      <m:t>  </m:t>
                    </m:r>
                    <m:r>
                      <a:rPr lang="en-US" b="0" i="1" dirty="0">
                        <a:latin typeface="Cambria Math" panose="02040503050406030204" pitchFamily="18" charset="0"/>
                        <a:sym typeface="Symbol"/>
                      </a:rPr>
                      <m:t>𝑆</m:t>
                    </m:r>
                    <m:r>
                      <a:rPr lang="en-US" b="0" i="1" dirty="0">
                        <a:latin typeface="Cambria Math" panose="02040503050406030204" pitchFamily="18" charset="0"/>
                        <a:sym typeface="Symbol"/>
                      </a:rPr>
                      <m:t>, </m:t>
                    </m:r>
                    <m:r>
                      <a:rPr lang="en-US" b="0" i="1" dirty="0">
                        <a:latin typeface="Cambria Math" panose="02040503050406030204" pitchFamily="18" charset="0"/>
                        <a:sym typeface="Symbol"/>
                      </a:rPr>
                      <m:t>𝑥</m:t>
                    </m:r>
                    <m:r>
                      <a:rPr lang="en-US" b="0" i="1" baseline="30000" dirty="0">
                        <a:latin typeface="Cambria Math" panose="02040503050406030204" pitchFamily="18" charset="0"/>
                        <a:sym typeface="Symbol"/>
                      </a:rPr>
                      <m:t>2</m:t>
                    </m:r>
                    <m:r>
                      <a:rPr lang="en-US" b="0" i="1" dirty="0">
                        <a:latin typeface="Cambria Math" panose="02040503050406030204" pitchFamily="18" charset="0"/>
                        <a:sym typeface="Symbol"/>
                      </a:rPr>
                      <m:t> ≥ </m:t>
                    </m:r>
                    <m:r>
                      <a:rPr lang="en-US" b="0" i="1" dirty="0">
                        <a:latin typeface="Cambria Math" panose="02040503050406030204" pitchFamily="18" charset="0"/>
                        <a:sym typeface="Symbol"/>
                      </a:rPr>
                      <m:t>𝑥</m:t>
                    </m:r>
                  </m:oMath>
                </a14:m>
                <a:endParaRPr lang="en-US" i="1" dirty="0">
                  <a:sym typeface="Symbol"/>
                </a:endParaRPr>
              </a:p>
              <a:p>
                <a:pPr lvl="1"/>
                <a:endParaRPr lang="en-US" b="1" i="1" dirty="0">
                  <a:sym typeface="Symbol"/>
                </a:endParaRPr>
              </a:p>
              <a:p>
                <a:r>
                  <a:rPr lang="en-US" dirty="0">
                    <a:sym typeface="Symbol"/>
                  </a:rPr>
                  <a:t>Show that the following statement is false:</a:t>
                </a:r>
              </a:p>
              <a:p>
                <a:pPr lvl="1"/>
                <a14:m>
                  <m:oMath xmlns:m="http://schemas.openxmlformats.org/officeDocument/2006/math">
                    <m:r>
                      <a:rPr lang="en-US" b="0" i="1" dirty="0" smtClean="0">
                        <a:latin typeface="Cambria Math" panose="02040503050406030204" pitchFamily="18" charset="0"/>
                        <a:sym typeface="Symbol"/>
                      </a:rPr>
                      <m:t></m:t>
                    </m:r>
                    <m:r>
                      <a:rPr lang="en-US" b="0" i="1" dirty="0">
                        <a:latin typeface="Cambria Math" panose="02040503050406030204" pitchFamily="18" charset="0"/>
                        <a:sym typeface="Symbol"/>
                      </a:rPr>
                      <m:t>𝑥</m:t>
                    </m:r>
                    <m:r>
                      <a:rPr lang="en-US" b="0" i="1" dirty="0">
                        <a:latin typeface="Cambria Math" panose="02040503050406030204" pitchFamily="18" charset="0"/>
                        <a:sym typeface="Symbol"/>
                      </a:rPr>
                      <m:t>  </m:t>
                    </m:r>
                    <m:r>
                      <a:rPr lang="en-US" b="0" i="1" dirty="0" smtClean="0">
                        <a:latin typeface="Cambria Math" panose="02040503050406030204" pitchFamily="18" charset="0"/>
                        <a:ea typeface="Cambria Math" panose="02040503050406030204" pitchFamily="18" charset="0"/>
                        <a:sym typeface="Symbol"/>
                      </a:rPr>
                      <m:t>ℝ</m:t>
                    </m:r>
                    <m:r>
                      <a:rPr lang="en-US" b="0" i="1" dirty="0">
                        <a:latin typeface="Cambria Math" panose="02040503050406030204" pitchFamily="18" charset="0"/>
                        <a:sym typeface="Symbol"/>
                      </a:rPr>
                      <m:t>, </m:t>
                    </m:r>
                    <m:r>
                      <a:rPr lang="en-US" b="0" i="1" dirty="0">
                        <a:latin typeface="Cambria Math" panose="02040503050406030204" pitchFamily="18" charset="0"/>
                        <a:sym typeface="Symbol"/>
                      </a:rPr>
                      <m:t>𝑥</m:t>
                    </m:r>
                    <m:r>
                      <a:rPr lang="en-US" b="0" i="1" baseline="30000" dirty="0">
                        <a:latin typeface="Cambria Math" panose="02040503050406030204" pitchFamily="18" charset="0"/>
                        <a:sym typeface="Symbol"/>
                      </a:rPr>
                      <m:t>2</m:t>
                    </m:r>
                    <m:r>
                      <a:rPr lang="en-US" b="0" i="1" dirty="0">
                        <a:latin typeface="Cambria Math" panose="02040503050406030204" pitchFamily="18" charset="0"/>
                        <a:sym typeface="Symbol"/>
                      </a:rPr>
                      <m:t> ≥ </m:t>
                    </m:r>
                    <m:r>
                      <a:rPr lang="en-US" b="0" i="1" dirty="0">
                        <a:latin typeface="Cambria Math" panose="02040503050406030204" pitchFamily="18" charset="0"/>
                        <a:sym typeface="Symbol"/>
                      </a:rPr>
                      <m:t>𝑥</m:t>
                    </m:r>
                  </m:oMath>
                </a14:m>
                <a:endParaRPr lang="en-US" i="1" dirty="0">
                  <a:sym typeface="Symbol"/>
                </a:endParaRPr>
              </a:p>
              <a:p>
                <a:pPr lvl="1"/>
                <a:endParaRPr lang="en-US" dirty="0">
                  <a:sym typeface="Symbol"/>
                </a:endParaRPr>
              </a:p>
              <a:p>
                <a:endParaRPr lang="en-US" dirty="0">
                  <a:sym typeface="Symbol"/>
                </a:endParaRPr>
              </a:p>
              <a:p>
                <a:endParaRPr lang="en-US" dirty="0">
                  <a:sym typeface="Symbol"/>
                </a:endParaRPr>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527"/>
                </a:stretch>
              </a:blipFill>
            </p:spPr>
            <p:txBody>
              <a:bodyPr/>
              <a:lstStyle/>
              <a:p>
                <a:r>
                  <a:rPr 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Existential quantification</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a:t>The universal quantifier </a:t>
                </a:r>
                <a:r>
                  <a:rPr lang="en-US" dirty="0">
                    <a:sym typeface="Symbol"/>
                  </a:rPr>
                  <a:t> means "there exists"</a:t>
                </a:r>
              </a:p>
              <a:p>
                <a:r>
                  <a:rPr lang="en-US" dirty="0">
                    <a:sym typeface="Symbol"/>
                  </a:rPr>
                  <a:t>The statement "Some emcee can bust a rhyme" can be written more formally as:</a:t>
                </a:r>
              </a:p>
              <a:p>
                <a14:m>
                  <m:oMath xmlns:m="http://schemas.openxmlformats.org/officeDocument/2006/math">
                    <m:r>
                      <a:rPr lang="en-US" b="0" i="1" dirty="0" smtClean="0">
                        <a:latin typeface="Cambria Math" panose="02040503050406030204" pitchFamily="18" charset="0"/>
                        <a:sym typeface="Symbol"/>
                      </a:rPr>
                      <m:t></m:t>
                    </m:r>
                    <m:r>
                      <a:rPr lang="en-US" b="0" i="1" dirty="0">
                        <a:latin typeface="Cambria Math" panose="02040503050406030204" pitchFamily="18" charset="0"/>
                        <a:sym typeface="Symbol"/>
                      </a:rPr>
                      <m:t>𝑦</m:t>
                    </m:r>
                    <m:r>
                      <a:rPr lang="en-US" b="0" i="1" dirty="0">
                        <a:latin typeface="Cambria Math" panose="02040503050406030204" pitchFamily="18" charset="0"/>
                        <a:sym typeface="Symbol"/>
                      </a:rPr>
                      <m:t>  </m:t>
                    </m:r>
                    <m:r>
                      <a:rPr lang="en-US" b="0" i="1" dirty="0">
                        <a:latin typeface="Cambria Math" panose="02040503050406030204" pitchFamily="18" charset="0"/>
                        <a:sym typeface="Symbol"/>
                      </a:rPr>
                      <m:t>𝐸</m:t>
                    </m:r>
                    <m:r>
                      <a:rPr lang="en-US" b="0" i="1" dirty="0">
                        <a:latin typeface="Cambria Math" panose="02040503050406030204" pitchFamily="18" charset="0"/>
                        <a:sym typeface="Symbol"/>
                      </a:rPr>
                      <m:t>, </m:t>
                    </m:r>
                    <m:r>
                      <a:rPr lang="en-US" b="0" i="1" dirty="0">
                        <a:latin typeface="Cambria Math" panose="02040503050406030204" pitchFamily="18" charset="0"/>
                        <a:sym typeface="Symbol"/>
                      </a:rPr>
                      <m:t>𝐵</m:t>
                    </m:r>
                    <m:r>
                      <a:rPr lang="en-US" b="0" i="1" dirty="0">
                        <a:latin typeface="Cambria Math" panose="02040503050406030204" pitchFamily="18" charset="0"/>
                        <a:sym typeface="Symbol"/>
                      </a:rPr>
                      <m:t>(</m:t>
                    </m:r>
                    <m:r>
                      <a:rPr lang="en-US" b="0" i="1" dirty="0">
                        <a:latin typeface="Cambria Math" panose="02040503050406030204" pitchFamily="18" charset="0"/>
                        <a:sym typeface="Symbol"/>
                      </a:rPr>
                      <m:t>𝑦</m:t>
                    </m:r>
                    <m:r>
                      <a:rPr lang="en-US" b="0" i="1" dirty="0">
                        <a:latin typeface="Cambria Math" panose="02040503050406030204" pitchFamily="18" charset="0"/>
                        <a:sym typeface="Symbol"/>
                      </a:rPr>
                      <m:t>)</m:t>
                    </m:r>
                  </m:oMath>
                </a14:m>
                <a:endParaRPr lang="en-US" dirty="0">
                  <a:sym typeface="Symbol"/>
                </a:endParaRPr>
              </a:p>
              <a:p>
                <a:pPr lvl="1"/>
                <a:r>
                  <a:rPr lang="en-US" dirty="0">
                    <a:sym typeface="Symbol"/>
                  </a:rPr>
                  <a:t>Where </a:t>
                </a:r>
                <a14:m>
                  <m:oMath xmlns:m="http://schemas.openxmlformats.org/officeDocument/2006/math">
                    <m:r>
                      <a:rPr lang="en-US" b="0" i="1" dirty="0" smtClean="0">
                        <a:latin typeface="Cambria Math" panose="02040503050406030204" pitchFamily="18" charset="0"/>
                        <a:sym typeface="Symbol"/>
                      </a:rPr>
                      <m:t>𝐸</m:t>
                    </m:r>
                  </m:oMath>
                </a14:m>
                <a:r>
                  <a:rPr lang="en-US" dirty="0">
                    <a:sym typeface="Symbol"/>
                  </a:rPr>
                  <a:t> is the set of emcees and </a:t>
                </a:r>
                <a14:m>
                  <m:oMath xmlns:m="http://schemas.openxmlformats.org/officeDocument/2006/math">
                    <m:r>
                      <a:rPr lang="en-US" b="0" i="1" dirty="0" smtClean="0">
                        <a:latin typeface="Cambria Math" panose="02040503050406030204" pitchFamily="18" charset="0"/>
                        <a:sym typeface="Symbol"/>
                      </a:rPr>
                      <m:t>𝐵</m:t>
                    </m:r>
                    <m:r>
                      <a:rPr lang="en-US" b="0" i="1" dirty="0">
                        <a:latin typeface="Cambria Math" panose="02040503050406030204" pitchFamily="18" charset="0"/>
                        <a:sym typeface="Symbol"/>
                      </a:rPr>
                      <m:t>(</m:t>
                    </m:r>
                    <m:r>
                      <a:rPr lang="en-US" b="0" i="1" dirty="0">
                        <a:latin typeface="Cambria Math" panose="02040503050406030204" pitchFamily="18" charset="0"/>
                        <a:sym typeface="Symbol"/>
                      </a:rPr>
                      <m:t>𝑦</m:t>
                    </m:r>
                    <m:r>
                      <a:rPr lang="en-US" b="0" i="1" dirty="0">
                        <a:latin typeface="Cambria Math" panose="02040503050406030204" pitchFamily="18" charset="0"/>
                        <a:sym typeface="Symbol"/>
                      </a:rPr>
                      <m:t>)</m:t>
                    </m:r>
                  </m:oMath>
                </a14:m>
                <a:r>
                  <a:rPr lang="en-US" dirty="0">
                    <a:sym typeface="Symbol"/>
                  </a:rPr>
                  <a:t> denotes that </a:t>
                </a:r>
                <a14:m>
                  <m:oMath xmlns:m="http://schemas.openxmlformats.org/officeDocument/2006/math">
                    <m:r>
                      <a:rPr lang="en-US" b="0" i="1" dirty="0" smtClean="0">
                        <a:latin typeface="Cambria Math" panose="02040503050406030204" pitchFamily="18" charset="0"/>
                        <a:sym typeface="Symbol"/>
                      </a:rPr>
                      <m:t>𝑦</m:t>
                    </m:r>
                  </m:oMath>
                </a14:m>
                <a:r>
                  <a:rPr lang="en-US" dirty="0">
                    <a:sym typeface="Symbol"/>
                  </a:rPr>
                  <a:t> can bust a rhyme</a:t>
                </a: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922"/>
                </a:stretch>
              </a:blipFill>
            </p:spPr>
            <p:txBody>
              <a:bodyPr/>
              <a:lstStyle/>
              <a:p>
                <a:r>
                  <a:rPr 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Existential quantification examples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a:sym typeface="Symbol"/>
                  </a:rPr>
                  <a:t>Let </a:t>
                </a:r>
                <a14:m>
                  <m:oMath xmlns:m="http://schemas.openxmlformats.org/officeDocument/2006/math">
                    <m:r>
                      <a:rPr lang="en-US" b="0" i="1" dirty="0" smtClean="0">
                        <a:latin typeface="Cambria Math" panose="02040503050406030204" pitchFamily="18" charset="0"/>
                        <a:sym typeface="Symbol"/>
                      </a:rPr>
                      <m:t>𝑆</m:t>
                    </m:r>
                    <m:r>
                      <a:rPr lang="en-US" i="1" dirty="0">
                        <a:latin typeface="Cambria Math" panose="02040503050406030204" pitchFamily="18" charset="0"/>
                        <a:sym typeface="Symbol"/>
                      </a:rPr>
                      <m:t>={2, 4, 6, 8}</m:t>
                    </m:r>
                  </m:oMath>
                </a14:m>
                <a:endParaRPr lang="en-US" dirty="0">
                  <a:sym typeface="Symbol"/>
                </a:endParaRPr>
              </a:p>
              <a:p>
                <a:r>
                  <a:rPr lang="en-US" dirty="0">
                    <a:sym typeface="Symbol"/>
                  </a:rPr>
                  <a:t>Show that the following statement is false:</a:t>
                </a:r>
              </a:p>
              <a:p>
                <a:pPr lvl="1"/>
                <a14:m>
                  <m:oMath xmlns:m="http://schemas.openxmlformats.org/officeDocument/2006/math">
                    <m:r>
                      <a:rPr lang="en-US" b="0" i="1" dirty="0" smtClean="0">
                        <a:latin typeface="Cambria Math" panose="02040503050406030204" pitchFamily="18" charset="0"/>
                        <a:sym typeface="Symbol"/>
                      </a:rPr>
                      <m:t></m:t>
                    </m:r>
                    <m:r>
                      <a:rPr lang="en-US" b="0" i="1" dirty="0">
                        <a:latin typeface="Cambria Math" panose="02040503050406030204" pitchFamily="18" charset="0"/>
                        <a:sym typeface="Symbol"/>
                      </a:rPr>
                      <m:t>𝑥</m:t>
                    </m:r>
                    <m:r>
                      <a:rPr lang="en-US" b="0" i="1" dirty="0">
                        <a:latin typeface="Cambria Math" panose="02040503050406030204" pitchFamily="18" charset="0"/>
                        <a:sym typeface="Symbol"/>
                      </a:rPr>
                      <m:t>  </m:t>
                    </m:r>
                    <m:r>
                      <a:rPr lang="en-US" b="0" i="1" dirty="0">
                        <a:latin typeface="Cambria Math" panose="02040503050406030204" pitchFamily="18" charset="0"/>
                        <a:sym typeface="Symbol"/>
                      </a:rPr>
                      <m:t>𝑆</m:t>
                    </m:r>
                    <m:r>
                      <a:rPr lang="en-US" b="0" i="1" dirty="0">
                        <a:latin typeface="Cambria Math" panose="02040503050406030204" pitchFamily="18" charset="0"/>
                        <a:sym typeface="Symbol"/>
                      </a:rPr>
                      <m:t>, 1/</m:t>
                    </m:r>
                    <m:r>
                      <a:rPr lang="en-US" b="0" i="1" dirty="0">
                        <a:latin typeface="Cambria Math" panose="02040503050406030204" pitchFamily="18" charset="0"/>
                        <a:sym typeface="Symbol"/>
                      </a:rPr>
                      <m:t>𝑥</m:t>
                    </m:r>
                    <m:r>
                      <a:rPr lang="en-US" b="0" i="1" dirty="0">
                        <a:latin typeface="Cambria Math" panose="02040503050406030204" pitchFamily="18" charset="0"/>
                        <a:sym typeface="Symbol"/>
                      </a:rPr>
                      <m:t> = </m:t>
                    </m:r>
                    <m:r>
                      <a:rPr lang="en-US" b="0" i="1" dirty="0">
                        <a:latin typeface="Cambria Math" panose="02040503050406030204" pitchFamily="18" charset="0"/>
                        <a:sym typeface="Symbol"/>
                      </a:rPr>
                      <m:t>𝑥</m:t>
                    </m:r>
                  </m:oMath>
                </a14:m>
                <a:endParaRPr lang="en-US" i="1" dirty="0">
                  <a:sym typeface="Symbol"/>
                </a:endParaRPr>
              </a:p>
              <a:p>
                <a:pPr lvl="1"/>
                <a:endParaRPr lang="en-US" b="1" i="1" dirty="0">
                  <a:sym typeface="Symbol"/>
                </a:endParaRPr>
              </a:p>
              <a:p>
                <a:r>
                  <a:rPr lang="en-US" dirty="0">
                    <a:sym typeface="Symbol"/>
                  </a:rPr>
                  <a:t>Show that the following statement is true:</a:t>
                </a:r>
              </a:p>
              <a:p>
                <a:pPr lvl="1"/>
                <a14:m>
                  <m:oMath xmlns:m="http://schemas.openxmlformats.org/officeDocument/2006/math">
                    <m:r>
                      <a:rPr lang="en-US" b="0" i="1" dirty="0" smtClean="0">
                        <a:latin typeface="Cambria Math" panose="02040503050406030204" pitchFamily="18" charset="0"/>
                        <a:sym typeface="Symbol"/>
                      </a:rPr>
                      <m:t> </m:t>
                    </m:r>
                    <m:r>
                      <a:rPr lang="en-US" b="0" i="1" dirty="0">
                        <a:latin typeface="Cambria Math" panose="02040503050406030204" pitchFamily="18" charset="0"/>
                        <a:sym typeface="Symbol"/>
                      </a:rPr>
                      <m:t>𝑥</m:t>
                    </m:r>
                    <m:r>
                      <a:rPr lang="en-US" b="0" i="1" dirty="0">
                        <a:latin typeface="Cambria Math" panose="02040503050406030204" pitchFamily="18" charset="0"/>
                        <a:sym typeface="Symbol"/>
                      </a:rPr>
                      <m:t>  </m:t>
                    </m:r>
                    <m:r>
                      <a:rPr lang="en-US" b="0" i="1" dirty="0" smtClean="0">
                        <a:latin typeface="Cambria Math" panose="02040503050406030204" pitchFamily="18" charset="0"/>
                        <a:ea typeface="Cambria Math" panose="02040503050406030204" pitchFamily="18" charset="0"/>
                        <a:sym typeface="Symbol"/>
                      </a:rPr>
                      <m:t>ℤ</m:t>
                    </m:r>
                    <m:r>
                      <a:rPr lang="en-US" b="0" i="1" dirty="0">
                        <a:latin typeface="Cambria Math" panose="02040503050406030204" pitchFamily="18" charset="0"/>
                        <a:sym typeface="Symbol"/>
                      </a:rPr>
                      <m:t>, 1/</m:t>
                    </m:r>
                    <m:r>
                      <a:rPr lang="en-US" b="0" i="1" dirty="0">
                        <a:latin typeface="Cambria Math" panose="02040503050406030204" pitchFamily="18" charset="0"/>
                        <a:sym typeface="Symbol"/>
                      </a:rPr>
                      <m:t>𝑥</m:t>
                    </m:r>
                    <m:r>
                      <a:rPr lang="en-US" b="0" i="1" dirty="0">
                        <a:latin typeface="Cambria Math" panose="02040503050406030204" pitchFamily="18" charset="0"/>
                        <a:sym typeface="Symbol"/>
                      </a:rPr>
                      <m:t> = </m:t>
                    </m:r>
                    <m:r>
                      <a:rPr lang="en-US" b="0" i="1" dirty="0">
                        <a:latin typeface="Cambria Math" panose="02040503050406030204" pitchFamily="18" charset="0"/>
                        <a:sym typeface="Symbol"/>
                      </a:rPr>
                      <m:t>𝑥</m:t>
                    </m:r>
                  </m:oMath>
                </a14:m>
                <a:endParaRPr lang="en-US" i="1" dirty="0">
                  <a:sym typeface="Symbol"/>
                </a:endParaRPr>
              </a:p>
              <a:p>
                <a:pPr lvl="1"/>
                <a:endParaRPr lang="en-US" dirty="0">
                  <a:sym typeface="Symbol"/>
                </a:endParaRPr>
              </a:p>
              <a:p>
                <a:endParaRPr lang="en-US" dirty="0">
                  <a:sym typeface="Symbol"/>
                </a:endParaRPr>
              </a:p>
              <a:p>
                <a:endParaRPr lang="en-US" dirty="0">
                  <a:sym typeface="Symbol"/>
                </a:endParaRPr>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527"/>
                </a:stretch>
              </a:blipFill>
            </p:spPr>
            <p:txBody>
              <a:bodyPr/>
              <a:lstStyle/>
              <a:p>
                <a:r>
                  <a:rPr 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quantified examples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a:t>Convert the following statements in English into quantified statements of predicate logic</a:t>
                </a:r>
              </a:p>
              <a:p>
                <a:r>
                  <a:rPr lang="en-US" dirty="0"/>
                  <a:t>The set </a:t>
                </a:r>
                <a14:m>
                  <m:oMath xmlns:m="http://schemas.openxmlformats.org/officeDocument/2006/math">
                    <m:r>
                      <a:rPr lang="en-US" i="1" dirty="0" smtClean="0">
                        <a:latin typeface="Cambria Math" panose="02040503050406030204" pitchFamily="18" charset="0"/>
                      </a:rPr>
                      <m:t>𝑃</m:t>
                    </m:r>
                  </m:oMath>
                </a14:m>
                <a:r>
                  <a:rPr lang="en-US" dirty="0"/>
                  <a:t> is the set of all people</a:t>
                </a:r>
              </a:p>
              <a:p>
                <a:pPr lvl="1"/>
                <a:r>
                  <a:rPr lang="en-US" dirty="0"/>
                  <a:t>Every son is a descendant</a:t>
                </a:r>
              </a:p>
              <a:p>
                <a:pPr lvl="1"/>
                <a:r>
                  <a:rPr lang="en-US" dirty="0"/>
                  <a:t>Every person is a son or a daughter</a:t>
                </a:r>
              </a:p>
              <a:p>
                <a:pPr lvl="1"/>
                <a:r>
                  <a:rPr lang="en-US" dirty="0"/>
                  <a:t>There is someone who is not a descendant</a:t>
                </a:r>
              </a:p>
              <a:p>
                <a:pPr lvl="1"/>
                <a:r>
                  <a:rPr lang="en-US" dirty="0"/>
                  <a:t>Every parent is a son or a daughter</a:t>
                </a:r>
              </a:p>
              <a:p>
                <a:pPr lvl="1"/>
                <a:r>
                  <a:rPr lang="en-US" dirty="0"/>
                  <a:t>There is a descendant who is not a son</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659"/>
                </a:stretch>
              </a:blipFill>
            </p:spPr>
            <p:txBody>
              <a:bodyPr/>
              <a:lstStyle/>
              <a:p>
                <a:r>
                  <a:rPr lang="en-US">
                    <a:noFill/>
                  </a:rPr>
                  <a:t> </a:t>
                </a:r>
              </a:p>
            </p:txBody>
          </p:sp>
        </mc:Fallback>
      </mc:AlternateContent>
    </p:spTree>
    <p:extLst>
      <p:ext uri="{BB962C8B-B14F-4D97-AF65-F5344CB8AC3E}">
        <p14:creationId xmlns:p14="http://schemas.microsoft.com/office/powerpoint/2010/main" val="884000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Tarski's World</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a:t>Tarski's World provides an easy framework for testing knowledge of quantifiers</a:t>
                </a:r>
              </a:p>
              <a:p>
                <a:r>
                  <a:rPr lang="en-US" dirty="0"/>
                  <a:t>The following notation is used:</a:t>
                </a:r>
              </a:p>
              <a:p>
                <a:pPr lvl="1"/>
                <a:r>
                  <a:rPr lang="en-US" dirty="0"/>
                  <a:t>Triangle(</a:t>
                </a:r>
                <a14:m>
                  <m:oMath xmlns:m="http://schemas.openxmlformats.org/officeDocument/2006/math">
                    <m:r>
                      <a:rPr lang="en-US" b="0" i="1" dirty="0" smtClean="0">
                        <a:latin typeface="Cambria Math" panose="02040503050406030204" pitchFamily="18" charset="0"/>
                      </a:rPr>
                      <m:t>𝑥</m:t>
                    </m:r>
                  </m:oMath>
                </a14:m>
                <a:r>
                  <a:rPr lang="en-US" dirty="0"/>
                  <a:t>) means "</a:t>
                </a:r>
                <a14:m>
                  <m:oMath xmlns:m="http://schemas.openxmlformats.org/officeDocument/2006/math">
                    <m:r>
                      <a:rPr lang="en-US" b="0" i="1" dirty="0" smtClean="0">
                        <a:latin typeface="Cambria Math" panose="02040503050406030204" pitchFamily="18" charset="0"/>
                      </a:rPr>
                      <m:t>𝑥</m:t>
                    </m:r>
                  </m:oMath>
                </a14:m>
                <a:r>
                  <a:rPr lang="en-US" dirty="0"/>
                  <a:t> is a triangle"</a:t>
                </a:r>
              </a:p>
              <a:p>
                <a:pPr lvl="1"/>
                <a:r>
                  <a:rPr lang="en-US" dirty="0"/>
                  <a:t>Blue(</a:t>
                </a:r>
                <a14:m>
                  <m:oMath xmlns:m="http://schemas.openxmlformats.org/officeDocument/2006/math">
                    <m:r>
                      <a:rPr lang="en-US" i="1" dirty="0" smtClean="0">
                        <a:latin typeface="Cambria Math" panose="02040503050406030204" pitchFamily="18" charset="0"/>
                      </a:rPr>
                      <m:t>𝑦</m:t>
                    </m:r>
                  </m:oMath>
                </a14:m>
                <a:r>
                  <a:rPr lang="en-US" dirty="0"/>
                  <a:t>) means "</a:t>
                </a:r>
                <a14:m>
                  <m:oMath xmlns:m="http://schemas.openxmlformats.org/officeDocument/2006/math">
                    <m:r>
                      <a:rPr lang="en-US" i="1" dirty="0" smtClean="0">
                        <a:latin typeface="Cambria Math" panose="02040503050406030204" pitchFamily="18" charset="0"/>
                      </a:rPr>
                      <m:t>𝑦</m:t>
                    </m:r>
                  </m:oMath>
                </a14:m>
                <a:r>
                  <a:rPr lang="en-US" dirty="0"/>
                  <a:t> is blue"</a:t>
                </a:r>
              </a:p>
              <a:p>
                <a:pPr lvl="1"/>
                <a:r>
                  <a:rPr lang="en-US" dirty="0" err="1"/>
                  <a:t>RightOf</a:t>
                </a:r>
                <a:r>
                  <a:rPr lang="en-US" dirty="0"/>
                  <a:t>(</a:t>
                </a:r>
                <a14:m>
                  <m:oMath xmlns:m="http://schemas.openxmlformats.org/officeDocument/2006/math">
                    <m:r>
                      <a:rPr lang="en-US" i="1" dirty="0" smtClean="0">
                        <a:latin typeface="Cambria Math" panose="02040503050406030204" pitchFamily="18" charset="0"/>
                      </a:rPr>
                      <m:t>𝑥</m:t>
                    </m:r>
                    <m:r>
                      <a:rPr lang="en-US" i="1" dirty="0" smtClean="0">
                        <a:latin typeface="Cambria Math" panose="02040503050406030204" pitchFamily="18" charset="0"/>
                      </a:rPr>
                      <m:t>, </m:t>
                    </m:r>
                    <m:r>
                      <a:rPr lang="en-US" i="1" dirty="0" smtClean="0">
                        <a:latin typeface="Cambria Math" panose="02040503050406030204" pitchFamily="18" charset="0"/>
                      </a:rPr>
                      <m:t>𝑦</m:t>
                    </m:r>
                  </m:oMath>
                </a14:m>
                <a:r>
                  <a:rPr lang="en-US" dirty="0"/>
                  <a:t>) means "</a:t>
                </a:r>
                <a14:m>
                  <m:oMath xmlns:m="http://schemas.openxmlformats.org/officeDocument/2006/math">
                    <m:r>
                      <a:rPr lang="en-US" i="1" dirty="0" smtClean="0">
                        <a:latin typeface="Cambria Math" panose="02040503050406030204" pitchFamily="18" charset="0"/>
                      </a:rPr>
                      <m:t>𝑥</m:t>
                    </m:r>
                  </m:oMath>
                </a14:m>
                <a:r>
                  <a:rPr lang="en-US" dirty="0"/>
                  <a:t> is to the right of </a:t>
                </a:r>
                <a14:m>
                  <m:oMath xmlns:m="http://schemas.openxmlformats.org/officeDocument/2006/math">
                    <m:r>
                      <a:rPr lang="en-US" i="1" dirty="0" smtClean="0">
                        <a:latin typeface="Cambria Math" panose="02040503050406030204" pitchFamily="18" charset="0"/>
                      </a:rPr>
                      <m:t>𝑦</m:t>
                    </m:r>
                  </m:oMath>
                </a14:m>
                <a:r>
                  <a:rPr lang="en-US" dirty="0"/>
                  <a:t> (but not necessarily on the same row)"</a:t>
                </a:r>
              </a:p>
              <a:p>
                <a:pPr lvl="1"/>
                <a:endParaRPr lang="en-US" dirty="0"/>
              </a:p>
              <a:p>
                <a:pPr lvl="1"/>
                <a:endParaRPr lang="en-US" dirty="0"/>
              </a:p>
              <a:p>
                <a:pPr lvl="1"/>
                <a:endParaRPr lang="en-US" dirty="0"/>
              </a:p>
              <a:p>
                <a:pPr lvl="1"/>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659" r="-667"/>
                </a:stretch>
              </a:blipFill>
            </p:spPr>
            <p:txBody>
              <a:bodyPr/>
              <a:lstStyle/>
              <a:p>
                <a:r>
                  <a:rPr 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Tarski's World Example</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609600" y="1943100"/>
                <a:ext cx="7086600" cy="4457700"/>
              </a:xfrm>
            </p:spPr>
            <p:txBody>
              <a:bodyPr>
                <a:normAutofit/>
              </a:bodyPr>
              <a:lstStyle/>
              <a:p>
                <a:r>
                  <a:rPr lang="en-US" dirty="0"/>
                  <a:t>Are the following statements true or false?</a:t>
                </a:r>
              </a:p>
              <a:p>
                <a:pPr lvl="1"/>
                <a14:m>
                  <m:oMath xmlns:m="http://schemas.openxmlformats.org/officeDocument/2006/math">
                    <m:r>
                      <a:rPr lang="en-US" b="0" i="1" dirty="0" smtClean="0">
                        <a:latin typeface="Cambria Math" panose="02040503050406030204" pitchFamily="18" charset="0"/>
                        <a:sym typeface="Symbol"/>
                      </a:rPr>
                      <m:t></m:t>
                    </m:r>
                    <m:r>
                      <a:rPr lang="en-US" b="0" i="1" dirty="0">
                        <a:latin typeface="Cambria Math" panose="02040503050406030204" pitchFamily="18" charset="0"/>
                        <a:sym typeface="Symbol"/>
                      </a:rPr>
                      <m:t>𝑡</m:t>
                    </m:r>
                  </m:oMath>
                </a14:m>
                <a:r>
                  <a:rPr lang="en-US" dirty="0">
                    <a:sym typeface="Symbol"/>
                  </a:rPr>
                  <a:t>, </a:t>
                </a:r>
                <a:r>
                  <a:rPr lang="en-US" dirty="0"/>
                  <a:t>Triangle(</a:t>
                </a:r>
                <a14:m>
                  <m:oMath xmlns:m="http://schemas.openxmlformats.org/officeDocument/2006/math">
                    <m:r>
                      <a:rPr lang="en-US" b="0" i="1" dirty="0" smtClean="0">
                        <a:latin typeface="Cambria Math" panose="02040503050406030204" pitchFamily="18" charset="0"/>
                      </a:rPr>
                      <m:t>𝑡</m:t>
                    </m:r>
                  </m:oMath>
                </a14:m>
                <a:r>
                  <a:rPr lang="en-US" dirty="0"/>
                  <a:t>) </a:t>
                </a:r>
                <a:r>
                  <a:rPr lang="en-US" dirty="0">
                    <a:sym typeface="Symbol"/>
                  </a:rPr>
                  <a:t> Blue(</a:t>
                </a:r>
                <a14:m>
                  <m:oMath xmlns:m="http://schemas.openxmlformats.org/officeDocument/2006/math">
                    <m:r>
                      <a:rPr lang="en-US" b="0" i="1" dirty="0" smtClean="0">
                        <a:latin typeface="Cambria Math" panose="02040503050406030204" pitchFamily="18" charset="0"/>
                        <a:sym typeface="Symbol"/>
                      </a:rPr>
                      <m:t>𝑡</m:t>
                    </m:r>
                  </m:oMath>
                </a14:m>
                <a:r>
                  <a:rPr lang="en-US" dirty="0">
                    <a:sym typeface="Symbol"/>
                  </a:rPr>
                  <a:t>)</a:t>
                </a:r>
              </a:p>
              <a:p>
                <a:pPr lvl="1"/>
                <a14:m>
                  <m:oMath xmlns:m="http://schemas.openxmlformats.org/officeDocument/2006/math">
                    <m:r>
                      <a:rPr lang="en-US" b="0" i="1" dirty="0" smtClean="0">
                        <a:latin typeface="Cambria Math" panose="02040503050406030204" pitchFamily="18" charset="0"/>
                        <a:sym typeface="Symbol"/>
                      </a:rPr>
                      <m:t></m:t>
                    </m:r>
                    <m:r>
                      <a:rPr lang="en-US" b="0" i="1" dirty="0">
                        <a:latin typeface="Cambria Math" panose="02040503050406030204" pitchFamily="18" charset="0"/>
                        <a:sym typeface="Symbol"/>
                      </a:rPr>
                      <m:t>𝑥</m:t>
                    </m:r>
                  </m:oMath>
                </a14:m>
                <a:r>
                  <a:rPr lang="en-US" dirty="0">
                    <a:sym typeface="Symbol"/>
                  </a:rPr>
                  <a:t>, Blue(</a:t>
                </a:r>
                <a14:m>
                  <m:oMath xmlns:m="http://schemas.openxmlformats.org/officeDocument/2006/math">
                    <m:r>
                      <a:rPr lang="en-US" i="1" dirty="0" smtClean="0">
                        <a:latin typeface="Cambria Math" panose="02040503050406030204" pitchFamily="18" charset="0"/>
                        <a:sym typeface="Symbol"/>
                      </a:rPr>
                      <m:t>𝑥</m:t>
                    </m:r>
                  </m:oMath>
                </a14:m>
                <a:r>
                  <a:rPr lang="en-US" dirty="0">
                    <a:sym typeface="Symbol"/>
                  </a:rPr>
                  <a:t>)  </a:t>
                </a:r>
                <a:r>
                  <a:rPr lang="en-US" dirty="0"/>
                  <a:t>Triangle(</a:t>
                </a:r>
                <a14:m>
                  <m:oMath xmlns:m="http://schemas.openxmlformats.org/officeDocument/2006/math">
                    <m:r>
                      <a:rPr lang="en-US" i="1" dirty="0" smtClean="0">
                        <a:latin typeface="Cambria Math" panose="02040503050406030204" pitchFamily="18" charset="0"/>
                      </a:rPr>
                      <m:t>𝑥</m:t>
                    </m:r>
                  </m:oMath>
                </a14:m>
                <a:r>
                  <a:rPr lang="en-US" dirty="0"/>
                  <a:t>)</a:t>
                </a:r>
              </a:p>
              <a:p>
                <a:pPr lvl="1"/>
                <a:r>
                  <a:rPr lang="en-US" dirty="0">
                    <a:sym typeface="Symbol"/>
                  </a:rPr>
                  <a:t></a:t>
                </a:r>
                <a14:m>
                  <m:oMath xmlns:m="http://schemas.openxmlformats.org/officeDocument/2006/math">
                    <m:r>
                      <a:rPr lang="en-US" i="1" dirty="0" smtClean="0">
                        <a:latin typeface="Cambria Math" panose="02040503050406030204" pitchFamily="18" charset="0"/>
                        <a:sym typeface="Symbol"/>
                      </a:rPr>
                      <m:t>𝑦</m:t>
                    </m:r>
                  </m:oMath>
                </a14:m>
                <a:r>
                  <a:rPr lang="en-US" dirty="0">
                    <a:sym typeface="Symbol"/>
                  </a:rPr>
                  <a:t> such that Square(</a:t>
                </a:r>
                <a14:m>
                  <m:oMath xmlns:m="http://schemas.openxmlformats.org/officeDocument/2006/math">
                    <m:r>
                      <a:rPr lang="en-US" i="1" dirty="0" smtClean="0">
                        <a:latin typeface="Cambria Math" panose="02040503050406030204" pitchFamily="18" charset="0"/>
                        <a:sym typeface="Symbol"/>
                      </a:rPr>
                      <m:t>𝑦</m:t>
                    </m:r>
                  </m:oMath>
                </a14:m>
                <a:r>
                  <a:rPr lang="en-US" dirty="0">
                    <a:sym typeface="Symbol"/>
                  </a:rPr>
                  <a:t>)  </a:t>
                </a:r>
                <a:r>
                  <a:rPr lang="en-US" dirty="0" err="1"/>
                  <a:t>RightOf</a:t>
                </a:r>
                <a:r>
                  <a:rPr lang="en-US" dirty="0"/>
                  <a:t>(</a:t>
                </a:r>
                <a14:m>
                  <m:oMath xmlns:m="http://schemas.openxmlformats.org/officeDocument/2006/math">
                    <m:r>
                      <a:rPr lang="en-US" i="1" dirty="0" smtClean="0">
                        <a:latin typeface="Cambria Math" panose="02040503050406030204" pitchFamily="18" charset="0"/>
                      </a:rPr>
                      <m:t>𝑑</m:t>
                    </m:r>
                    <m:r>
                      <a:rPr lang="en-US" i="1" dirty="0" smtClean="0">
                        <a:latin typeface="Cambria Math" panose="02040503050406030204" pitchFamily="18" charset="0"/>
                      </a:rPr>
                      <m:t>, </m:t>
                    </m:r>
                    <m:r>
                      <a:rPr lang="en-US" i="1" dirty="0" smtClean="0">
                        <a:latin typeface="Cambria Math" panose="02040503050406030204" pitchFamily="18" charset="0"/>
                      </a:rPr>
                      <m:t>𝑦</m:t>
                    </m:r>
                  </m:oMath>
                </a14:m>
                <a:r>
                  <a:rPr lang="en-US" dirty="0"/>
                  <a:t>)</a:t>
                </a:r>
              </a:p>
              <a:p>
                <a:pPr lvl="1"/>
                <a:r>
                  <a:rPr lang="en-US" dirty="0">
                    <a:sym typeface="Symbol"/>
                  </a:rPr>
                  <a:t></a:t>
                </a:r>
                <a:r>
                  <a:rPr lang="en-US" i="1" dirty="0">
                    <a:sym typeface="Symbol"/>
                  </a:rPr>
                  <a:t>z</a:t>
                </a:r>
                <a:r>
                  <a:rPr lang="en-US" dirty="0">
                    <a:sym typeface="Symbol"/>
                  </a:rPr>
                  <a:t> such that Square(</a:t>
                </a:r>
                <a14:m>
                  <m:oMath xmlns:m="http://schemas.openxmlformats.org/officeDocument/2006/math">
                    <m:r>
                      <a:rPr lang="en-US" i="1" dirty="0" smtClean="0">
                        <a:latin typeface="Cambria Math" panose="02040503050406030204" pitchFamily="18" charset="0"/>
                        <a:sym typeface="Symbol"/>
                      </a:rPr>
                      <m:t>𝑧</m:t>
                    </m:r>
                  </m:oMath>
                </a14:m>
                <a:r>
                  <a:rPr lang="en-US" dirty="0">
                    <a:sym typeface="Symbol"/>
                  </a:rPr>
                  <a:t>)  </a:t>
                </a:r>
                <a:r>
                  <a:rPr lang="en-US" dirty="0"/>
                  <a:t>Gray(</a:t>
                </a:r>
                <a14:m>
                  <m:oMath xmlns:m="http://schemas.openxmlformats.org/officeDocument/2006/math">
                    <m:r>
                      <a:rPr lang="en-US" i="1" dirty="0" smtClean="0">
                        <a:latin typeface="Cambria Math" panose="02040503050406030204" pitchFamily="18" charset="0"/>
                      </a:rPr>
                      <m:t>𝑧</m:t>
                    </m:r>
                  </m:oMath>
                </a14:m>
                <a:r>
                  <a:rPr lang="en-US" dirty="0"/>
                  <a:t>)</a:t>
                </a:r>
              </a:p>
              <a:p>
                <a:pPr lvl="1"/>
                <a:endParaRPr lang="en-US" dirty="0"/>
              </a:p>
              <a:p>
                <a:pPr lvl="1"/>
                <a:endParaRPr lang="en-US" dirty="0"/>
              </a:p>
              <a:p>
                <a:pPr lvl="1"/>
                <a:endParaRPr lang="en-US" dirty="0"/>
              </a:p>
              <a:p>
                <a:pPr lvl="1"/>
                <a:endParaRPr lang="en-US" dirty="0"/>
              </a:p>
              <a:p>
                <a:pPr lvl="1"/>
                <a:endParaRPr lang="en-US" dirty="0">
                  <a:sym typeface="Symbol"/>
                </a:endParaRPr>
              </a:p>
              <a:p>
                <a:pPr lvl="1"/>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609600" y="1943100"/>
                <a:ext cx="7086600" cy="4457700"/>
              </a:xfrm>
              <a:blipFill>
                <a:blip r:embed="rId2"/>
                <a:stretch>
                  <a:fillRect t="-821"/>
                </a:stretch>
              </a:blipFill>
            </p:spPr>
            <p:txBody>
              <a:bodyPr/>
              <a:lstStyle/>
              <a:p>
                <a:r>
                  <a:rPr lang="en-US">
                    <a:noFill/>
                  </a:rPr>
                  <a:t> </a:t>
                </a:r>
              </a:p>
            </p:txBody>
          </p:sp>
        </mc:Fallback>
      </mc:AlternateContent>
      <p:graphicFrame>
        <p:nvGraphicFramePr>
          <p:cNvPr id="4" name="Table 3"/>
          <p:cNvGraphicFramePr>
            <a:graphicFrameLocks noGrp="1"/>
          </p:cNvGraphicFramePr>
          <p:nvPr>
            <p:extLst>
              <p:ext uri="{D42A27DB-BD31-4B8C-83A1-F6EECF244321}">
                <p14:modId xmlns:p14="http://schemas.microsoft.com/office/powerpoint/2010/main" val="4170312429"/>
              </p:ext>
            </p:extLst>
          </p:nvPr>
        </p:nvGraphicFramePr>
        <p:xfrm>
          <a:off x="7924800" y="2438400"/>
          <a:ext cx="3200400" cy="2667000"/>
        </p:xfrm>
        <a:graphic>
          <a:graphicData uri="http://schemas.openxmlformats.org/drawingml/2006/table">
            <a:tbl>
              <a:tblPr>
                <a:tableStyleId>{C4B1156A-380E-4F78-BDF5-A606A8083BF9}</a:tableStyleId>
              </a:tblPr>
              <a:tblGrid>
                <a:gridCol w="640080">
                  <a:extLst>
                    <a:ext uri="{9D8B030D-6E8A-4147-A177-3AD203B41FA5}">
                      <a16:colId xmlns:a16="http://schemas.microsoft.com/office/drawing/2014/main" val="20000"/>
                    </a:ext>
                  </a:extLst>
                </a:gridCol>
                <a:gridCol w="640080">
                  <a:extLst>
                    <a:ext uri="{9D8B030D-6E8A-4147-A177-3AD203B41FA5}">
                      <a16:colId xmlns:a16="http://schemas.microsoft.com/office/drawing/2014/main" val="20001"/>
                    </a:ext>
                  </a:extLst>
                </a:gridCol>
                <a:gridCol w="640080">
                  <a:extLst>
                    <a:ext uri="{9D8B030D-6E8A-4147-A177-3AD203B41FA5}">
                      <a16:colId xmlns:a16="http://schemas.microsoft.com/office/drawing/2014/main" val="20002"/>
                    </a:ext>
                  </a:extLst>
                </a:gridCol>
                <a:gridCol w="640080">
                  <a:extLst>
                    <a:ext uri="{9D8B030D-6E8A-4147-A177-3AD203B41FA5}">
                      <a16:colId xmlns:a16="http://schemas.microsoft.com/office/drawing/2014/main" val="20003"/>
                    </a:ext>
                  </a:extLst>
                </a:gridCol>
                <a:gridCol w="640080">
                  <a:extLst>
                    <a:ext uri="{9D8B030D-6E8A-4147-A177-3AD203B41FA5}">
                      <a16:colId xmlns:a16="http://schemas.microsoft.com/office/drawing/2014/main" val="20004"/>
                    </a:ext>
                  </a:extLst>
                </a:gridCol>
              </a:tblGrid>
              <a:tr h="53340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0"/>
                  </a:ext>
                </a:extLst>
              </a:tr>
              <a:tr h="53340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1"/>
                  </a:ext>
                </a:extLst>
              </a:tr>
              <a:tr h="53340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2"/>
                  </a:ext>
                </a:extLst>
              </a:tr>
              <a:tr h="53340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3"/>
                  </a:ext>
                </a:extLst>
              </a:tr>
              <a:tr h="53340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4"/>
                  </a:ext>
                </a:extLst>
              </a:tr>
            </a:tbl>
          </a:graphicData>
        </a:graphic>
      </p:graphicFrame>
      <p:sp>
        <p:nvSpPr>
          <p:cNvPr id="5" name="Isosceles Triangle 4"/>
          <p:cNvSpPr/>
          <p:nvPr/>
        </p:nvSpPr>
        <p:spPr>
          <a:xfrm>
            <a:off x="8001000" y="2514600"/>
            <a:ext cx="457200" cy="381000"/>
          </a:xfrm>
          <a:prstGeom prst="triangle">
            <a:avLst/>
          </a:prstGeom>
        </p:spPr>
        <p:style>
          <a:lnRef idx="1">
            <a:schemeClr val="accent1"/>
          </a:lnRef>
          <a:fillRef idx="3">
            <a:schemeClr val="accent1"/>
          </a:fillRef>
          <a:effectRef idx="2">
            <a:schemeClr val="accent1"/>
          </a:effectRef>
          <a:fontRef idx="minor">
            <a:schemeClr val="lt1"/>
          </a:fontRef>
        </p:style>
        <p:txBody>
          <a:bodyPr rtlCol="0" anchor="b"/>
          <a:lstStyle/>
          <a:p>
            <a:pPr algn="ctr"/>
            <a:r>
              <a:rPr lang="en-US" b="1" i="1" dirty="0"/>
              <a:t>a</a:t>
            </a:r>
          </a:p>
        </p:txBody>
      </p:sp>
      <p:sp>
        <p:nvSpPr>
          <p:cNvPr id="6" name="Isosceles Triangle 5"/>
          <p:cNvSpPr/>
          <p:nvPr/>
        </p:nvSpPr>
        <p:spPr>
          <a:xfrm>
            <a:off x="9296400" y="3048000"/>
            <a:ext cx="457200" cy="381000"/>
          </a:xfrm>
          <a:prstGeom prst="triangle">
            <a:avLst/>
          </a:prstGeom>
        </p:spPr>
        <p:style>
          <a:lnRef idx="1">
            <a:schemeClr val="accent1"/>
          </a:lnRef>
          <a:fillRef idx="3">
            <a:schemeClr val="accent1"/>
          </a:fillRef>
          <a:effectRef idx="2">
            <a:schemeClr val="accent1"/>
          </a:effectRef>
          <a:fontRef idx="minor">
            <a:schemeClr val="lt1"/>
          </a:fontRef>
        </p:style>
        <p:txBody>
          <a:bodyPr rtlCol="0" anchor="b"/>
          <a:lstStyle/>
          <a:p>
            <a:pPr algn="ctr"/>
            <a:r>
              <a:rPr lang="en-US" b="1" i="1" dirty="0"/>
              <a:t>c</a:t>
            </a:r>
          </a:p>
        </p:txBody>
      </p:sp>
      <p:sp>
        <p:nvSpPr>
          <p:cNvPr id="7" name="Isosceles Triangle 6"/>
          <p:cNvSpPr/>
          <p:nvPr/>
        </p:nvSpPr>
        <p:spPr>
          <a:xfrm>
            <a:off x="8610600" y="4114800"/>
            <a:ext cx="457200" cy="381000"/>
          </a:xfrm>
          <a:prstGeom prst="triangle">
            <a:avLst/>
          </a:prstGeom>
        </p:spPr>
        <p:style>
          <a:lnRef idx="1">
            <a:schemeClr val="accent1"/>
          </a:lnRef>
          <a:fillRef idx="3">
            <a:schemeClr val="accent1"/>
          </a:fillRef>
          <a:effectRef idx="2">
            <a:schemeClr val="accent1"/>
          </a:effectRef>
          <a:fontRef idx="minor">
            <a:schemeClr val="lt1"/>
          </a:fontRef>
        </p:style>
        <p:txBody>
          <a:bodyPr rtlCol="0" anchor="b"/>
          <a:lstStyle/>
          <a:p>
            <a:pPr algn="ctr"/>
            <a:r>
              <a:rPr lang="en-US" b="1" i="1" dirty="0"/>
              <a:t>g</a:t>
            </a:r>
          </a:p>
        </p:txBody>
      </p:sp>
      <p:sp>
        <p:nvSpPr>
          <p:cNvPr id="8" name="Oval 7"/>
          <p:cNvSpPr/>
          <p:nvPr/>
        </p:nvSpPr>
        <p:spPr>
          <a:xfrm>
            <a:off x="8686800" y="2514600"/>
            <a:ext cx="381000" cy="38100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i="1" dirty="0"/>
              <a:t>b</a:t>
            </a:r>
          </a:p>
        </p:txBody>
      </p:sp>
      <p:sp>
        <p:nvSpPr>
          <p:cNvPr id="9" name="Oval 8"/>
          <p:cNvSpPr/>
          <p:nvPr/>
        </p:nvSpPr>
        <p:spPr>
          <a:xfrm>
            <a:off x="9982200" y="3048000"/>
            <a:ext cx="381000" cy="381000"/>
          </a:xfrm>
          <a:prstGeom prst="ellipse">
            <a:avLst/>
          </a:prstGeom>
          <a:ln>
            <a:solidFill>
              <a:schemeClr val="bg1">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b="1" i="1" dirty="0"/>
              <a:t>d</a:t>
            </a:r>
          </a:p>
        </p:txBody>
      </p:sp>
      <p:sp>
        <p:nvSpPr>
          <p:cNvPr id="10" name="Oval 9"/>
          <p:cNvSpPr/>
          <p:nvPr/>
        </p:nvSpPr>
        <p:spPr>
          <a:xfrm>
            <a:off x="9296400" y="3581400"/>
            <a:ext cx="381000" cy="381000"/>
          </a:xfrm>
          <a:prstGeom prst="ellipse">
            <a:avLst/>
          </a:prstGeom>
          <a:ln>
            <a:solidFill>
              <a:schemeClr val="bg1">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b="1" i="1" dirty="0"/>
              <a:t>f</a:t>
            </a:r>
          </a:p>
        </p:txBody>
      </p:sp>
      <p:sp>
        <p:nvSpPr>
          <p:cNvPr id="11" name="Oval 10"/>
          <p:cNvSpPr/>
          <p:nvPr/>
        </p:nvSpPr>
        <p:spPr>
          <a:xfrm>
            <a:off x="9982200" y="4114800"/>
            <a:ext cx="381000" cy="381000"/>
          </a:xfrm>
          <a:prstGeom prst="ellipse">
            <a:avLst/>
          </a:prstGeom>
          <a:ln>
            <a:solidFill>
              <a:schemeClr val="bg1">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b="1" i="1" dirty="0" err="1"/>
              <a:t>i</a:t>
            </a:r>
            <a:endParaRPr lang="en-US" b="1" i="1" dirty="0"/>
          </a:p>
        </p:txBody>
      </p:sp>
      <p:sp>
        <p:nvSpPr>
          <p:cNvPr id="12" name="Oval 11"/>
          <p:cNvSpPr/>
          <p:nvPr/>
        </p:nvSpPr>
        <p:spPr>
          <a:xfrm>
            <a:off x="10591800" y="4648200"/>
            <a:ext cx="381000" cy="381000"/>
          </a:xfrm>
          <a:prstGeom prst="ellipse">
            <a:avLst/>
          </a:prstGeom>
          <a:ln>
            <a:solidFill>
              <a:schemeClr val="bg1">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b="1" i="1" dirty="0"/>
              <a:t>k</a:t>
            </a:r>
          </a:p>
        </p:txBody>
      </p:sp>
      <p:sp>
        <p:nvSpPr>
          <p:cNvPr id="13" name="Rectangle 12"/>
          <p:cNvSpPr/>
          <p:nvPr/>
        </p:nvSpPr>
        <p:spPr>
          <a:xfrm>
            <a:off x="8686800" y="3581400"/>
            <a:ext cx="3810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i="1" dirty="0"/>
              <a:t>e</a:t>
            </a:r>
          </a:p>
        </p:txBody>
      </p:sp>
      <p:sp>
        <p:nvSpPr>
          <p:cNvPr id="14" name="Rectangle 13"/>
          <p:cNvSpPr/>
          <p:nvPr/>
        </p:nvSpPr>
        <p:spPr>
          <a:xfrm>
            <a:off x="9296400" y="4114800"/>
            <a:ext cx="381000" cy="381000"/>
          </a:xfrm>
          <a:prstGeom prst="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i="1" dirty="0"/>
              <a:t>h</a:t>
            </a:r>
          </a:p>
        </p:txBody>
      </p:sp>
      <p:sp>
        <p:nvSpPr>
          <p:cNvPr id="15" name="Rectangle 14"/>
          <p:cNvSpPr/>
          <p:nvPr/>
        </p:nvSpPr>
        <p:spPr>
          <a:xfrm>
            <a:off x="9982200" y="4648200"/>
            <a:ext cx="381000" cy="381000"/>
          </a:xfrm>
          <a:prstGeom prst="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i="1" dirty="0"/>
              <a:t>j</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Negating Quantifiers and </a:t>
            </a:r>
            <a:r>
              <a:rPr lang="en-US" dirty="0"/>
              <a:t>Multiple Quantifiers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60446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Negating quantified statements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a:t>When doing a negation, negate the predicate and change the universal quantifier to existential or vice versa</a:t>
                </a:r>
              </a:p>
              <a:p>
                <a:r>
                  <a:rPr lang="en-US" dirty="0"/>
                  <a:t>Formally:</a:t>
                </a:r>
              </a:p>
              <a:p>
                <a:pPr lvl="1"/>
                <a14:m>
                  <m:oMath xmlns:m="http://schemas.openxmlformats.org/officeDocument/2006/math">
                    <m:r>
                      <a:rPr lang="en-US" b="0" i="1" dirty="0" smtClean="0">
                        <a:latin typeface="Cambria Math" panose="02040503050406030204" pitchFamily="18" charset="0"/>
                      </a:rPr>
                      <m:t>~(</m:t>
                    </m:r>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 </m:t>
                    </m:r>
                    <m:r>
                      <a:rPr lang="en-US" b="0" i="1" dirty="0" smtClean="0">
                        <a:latin typeface="Cambria Math" panose="02040503050406030204" pitchFamily="18" charset="0"/>
                        <a:sym typeface="Symbol"/>
                      </a:rPr>
                      <m:t>𝑃</m:t>
                    </m:r>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  </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 ~</m:t>
                    </m:r>
                    <m:r>
                      <a:rPr lang="en-US" b="0" i="1" dirty="0" smtClean="0">
                        <a:latin typeface="Cambria Math" panose="02040503050406030204" pitchFamily="18" charset="0"/>
                        <a:sym typeface="Symbol"/>
                      </a:rPr>
                      <m:t>𝑃</m:t>
                    </m:r>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m:t>
                    </m:r>
                  </m:oMath>
                </a14:m>
                <a:endParaRPr lang="en-US" dirty="0">
                  <a:sym typeface="Symbol"/>
                </a:endParaRPr>
              </a:p>
              <a:p>
                <a:pPr lvl="1"/>
                <a14:m>
                  <m:oMath xmlns:m="http://schemas.openxmlformats.org/officeDocument/2006/math">
                    <m:r>
                      <a:rPr lang="en-US" b="0" i="1" dirty="0" smtClean="0">
                        <a:latin typeface="Cambria Math" panose="02040503050406030204" pitchFamily="18" charset="0"/>
                      </a:rPr>
                      <m:t>~(</m:t>
                    </m:r>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 </m:t>
                    </m:r>
                    <m:r>
                      <a:rPr lang="en-US" b="0" i="1" dirty="0" smtClean="0">
                        <a:latin typeface="Cambria Math" panose="02040503050406030204" pitchFamily="18" charset="0"/>
                        <a:sym typeface="Symbol"/>
                      </a:rPr>
                      <m:t>𝑃</m:t>
                    </m:r>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  </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 ~</m:t>
                    </m:r>
                    <m:r>
                      <a:rPr lang="en-US" b="0" i="1" dirty="0" smtClean="0">
                        <a:latin typeface="Cambria Math" panose="02040503050406030204" pitchFamily="18" charset="0"/>
                        <a:sym typeface="Symbol"/>
                      </a:rPr>
                      <m:t>𝑃</m:t>
                    </m:r>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m:t>
                    </m:r>
                  </m:oMath>
                </a14:m>
                <a:endParaRPr lang="en-US" dirty="0">
                  <a:sym typeface="Symbol"/>
                </a:endParaRPr>
              </a:p>
              <a:p>
                <a:r>
                  <a:rPr lang="en-US" dirty="0">
                    <a:sym typeface="Symbol"/>
                  </a:rPr>
                  <a:t>Thus, the negation of "Every dragon breathes fire" is "There is one dragon that does not breathe fire"</a:t>
                </a: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659" r="-1000"/>
                </a:stretch>
              </a:blipFill>
            </p:spPr>
            <p:txBody>
              <a:bodyPr/>
              <a:lstStyle/>
              <a:p>
                <a:r>
                  <a:rPr 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Negation example</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fontScale="85000" lnSpcReduction="10000"/>
              </a:bodyPr>
              <a:lstStyle/>
              <a:p>
                <a:r>
                  <a:rPr lang="en-US" dirty="0"/>
                  <a:t>Argue the following:</a:t>
                </a:r>
              </a:p>
              <a:p>
                <a:pPr lvl="1"/>
                <a:r>
                  <a:rPr lang="en-US" dirty="0"/>
                  <a:t>"Every unicorn has five legs"</a:t>
                </a:r>
              </a:p>
              <a:p>
                <a:r>
                  <a:rPr lang="en-US" dirty="0"/>
                  <a:t>First, let's write the statement formally</a:t>
                </a:r>
              </a:p>
              <a:p>
                <a:pPr lvl="1"/>
                <a:r>
                  <a:rPr lang="en-US" dirty="0"/>
                  <a:t>Let </a:t>
                </a:r>
                <a14:m>
                  <m:oMath xmlns:m="http://schemas.openxmlformats.org/officeDocument/2006/math">
                    <m:r>
                      <a:rPr lang="en-US" b="0" i="1" dirty="0" smtClean="0">
                        <a:latin typeface="Cambria Math" panose="02040503050406030204" pitchFamily="18" charset="0"/>
                      </a:rPr>
                      <m:t>𝑈</m:t>
                    </m:r>
                    <m:r>
                      <a:rPr lang="en-US" b="0" i="1" dirty="0" smtClean="0">
                        <a:latin typeface="Cambria Math" panose="02040503050406030204" pitchFamily="18" charset="0"/>
                      </a:rPr>
                      <m:t>(</m:t>
                    </m:r>
                    <m:r>
                      <a:rPr lang="en-US" b="0" i="1" dirty="0" smtClean="0">
                        <a:latin typeface="Cambria Math" panose="02040503050406030204" pitchFamily="18" charset="0"/>
                      </a:rPr>
                      <m:t>𝑥</m:t>
                    </m:r>
                    <m:r>
                      <a:rPr lang="en-US" b="0" i="1" dirty="0" smtClean="0">
                        <a:latin typeface="Cambria Math" panose="02040503050406030204" pitchFamily="18" charset="0"/>
                      </a:rPr>
                      <m:t>)</m:t>
                    </m:r>
                  </m:oMath>
                </a14:m>
                <a:r>
                  <a:rPr lang="en-US" dirty="0"/>
                  <a:t> be "</a:t>
                </a:r>
                <a14:m>
                  <m:oMath xmlns:m="http://schemas.openxmlformats.org/officeDocument/2006/math">
                    <m:r>
                      <a:rPr lang="en-US" b="0" i="1" dirty="0" smtClean="0">
                        <a:latin typeface="Cambria Math" panose="02040503050406030204" pitchFamily="18" charset="0"/>
                      </a:rPr>
                      <m:t>𝑥</m:t>
                    </m:r>
                  </m:oMath>
                </a14:m>
                <a:r>
                  <a:rPr lang="en-US" dirty="0"/>
                  <a:t> is a unicorn"</a:t>
                </a:r>
              </a:p>
              <a:p>
                <a:pPr lvl="1"/>
                <a:r>
                  <a:rPr lang="en-US" dirty="0"/>
                  <a:t>Let </a:t>
                </a:r>
                <a14:m>
                  <m:oMath xmlns:m="http://schemas.openxmlformats.org/officeDocument/2006/math">
                    <m:r>
                      <a:rPr lang="en-US" b="0" i="1" dirty="0" smtClean="0">
                        <a:latin typeface="Cambria Math" panose="02040503050406030204" pitchFamily="18" charset="0"/>
                      </a:rPr>
                      <m:t>𝐹</m:t>
                    </m:r>
                    <m:r>
                      <a:rPr lang="en-US" b="0" i="1" dirty="0" smtClean="0">
                        <a:latin typeface="Cambria Math" panose="02040503050406030204" pitchFamily="18" charset="0"/>
                      </a:rPr>
                      <m:t>(</m:t>
                    </m:r>
                    <m:r>
                      <a:rPr lang="en-US" b="0" i="1" dirty="0" smtClean="0">
                        <a:latin typeface="Cambria Math" panose="02040503050406030204" pitchFamily="18" charset="0"/>
                      </a:rPr>
                      <m:t>𝑥</m:t>
                    </m:r>
                    <m:r>
                      <a:rPr lang="en-US" b="0" i="1" dirty="0" smtClean="0">
                        <a:latin typeface="Cambria Math" panose="02040503050406030204" pitchFamily="18" charset="0"/>
                      </a:rPr>
                      <m:t>)</m:t>
                    </m:r>
                  </m:oMath>
                </a14:m>
                <a:r>
                  <a:rPr lang="en-US" dirty="0"/>
                  <a:t> be "</a:t>
                </a:r>
                <a14:m>
                  <m:oMath xmlns:m="http://schemas.openxmlformats.org/officeDocument/2006/math">
                    <m:r>
                      <a:rPr lang="en-US" b="0" i="1" dirty="0" smtClean="0">
                        <a:latin typeface="Cambria Math" panose="02040503050406030204" pitchFamily="18" charset="0"/>
                      </a:rPr>
                      <m:t>𝑥</m:t>
                    </m:r>
                  </m:oMath>
                </a14:m>
                <a:r>
                  <a:rPr lang="en-US" dirty="0"/>
                  <a:t> has five legs"</a:t>
                </a:r>
              </a:p>
              <a:p>
                <a:pPr lvl="1"/>
                <a14:m>
                  <m:oMath xmlns:m="http://schemas.openxmlformats.org/officeDocument/2006/math">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 </m:t>
                    </m:r>
                    <m:r>
                      <a:rPr lang="en-US" b="0" i="1" dirty="0" smtClean="0">
                        <a:latin typeface="Cambria Math" panose="02040503050406030204" pitchFamily="18" charset="0"/>
                        <a:sym typeface="Symbol"/>
                      </a:rPr>
                      <m:t>𝑈</m:t>
                    </m:r>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  </m:t>
                    </m:r>
                    <m:r>
                      <a:rPr lang="en-US" b="0" i="1" dirty="0" smtClean="0">
                        <a:latin typeface="Cambria Math" panose="02040503050406030204" pitchFamily="18" charset="0"/>
                        <a:sym typeface="Symbol"/>
                      </a:rPr>
                      <m:t>𝐹</m:t>
                    </m:r>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m:t>
                    </m:r>
                  </m:oMath>
                </a14:m>
                <a:endParaRPr lang="en-US" dirty="0">
                  <a:sym typeface="Symbol"/>
                </a:endParaRPr>
              </a:p>
              <a:p>
                <a:r>
                  <a:rPr lang="en-US" dirty="0"/>
                  <a:t>Its negation is </a:t>
                </a:r>
                <a14:m>
                  <m:oMath xmlns:m="http://schemas.openxmlformats.org/officeDocument/2006/math">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 ~(</m:t>
                    </m:r>
                    <m:r>
                      <a:rPr lang="en-US" b="0" i="1" dirty="0" smtClean="0">
                        <a:latin typeface="Cambria Math" panose="02040503050406030204" pitchFamily="18" charset="0"/>
                        <a:sym typeface="Symbol"/>
                      </a:rPr>
                      <m:t>𝑈</m:t>
                    </m:r>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  </m:t>
                    </m:r>
                    <m:r>
                      <a:rPr lang="en-US" b="0" i="1" dirty="0" smtClean="0">
                        <a:latin typeface="Cambria Math" panose="02040503050406030204" pitchFamily="18" charset="0"/>
                        <a:sym typeface="Symbol"/>
                      </a:rPr>
                      <m:t>𝐹</m:t>
                    </m:r>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m:t>
                    </m:r>
                  </m:oMath>
                </a14:m>
                <a:endParaRPr lang="en-US" dirty="0">
                  <a:sym typeface="Symbol"/>
                </a:endParaRPr>
              </a:p>
              <a:p>
                <a:pPr lvl="1"/>
                <a:r>
                  <a:rPr lang="en-US" dirty="0">
                    <a:sym typeface="Symbol"/>
                  </a:rPr>
                  <a:t>We can rewrite this as </a:t>
                </a:r>
                <a14:m>
                  <m:oMath xmlns:m="http://schemas.openxmlformats.org/officeDocument/2006/math">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 </m:t>
                    </m:r>
                    <m:r>
                      <a:rPr lang="en-US" b="0" i="1" dirty="0" smtClean="0">
                        <a:latin typeface="Cambria Math" panose="02040503050406030204" pitchFamily="18" charset="0"/>
                        <a:sym typeface="Symbol"/>
                      </a:rPr>
                      <m:t>𝑈</m:t>
                    </m:r>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  ~</m:t>
                    </m:r>
                    <m:r>
                      <a:rPr lang="en-US" b="0" i="1" dirty="0" smtClean="0">
                        <a:latin typeface="Cambria Math" panose="02040503050406030204" pitchFamily="18" charset="0"/>
                        <a:sym typeface="Symbol"/>
                      </a:rPr>
                      <m:t>𝐹</m:t>
                    </m:r>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m:t>
                    </m:r>
                  </m:oMath>
                </a14:m>
                <a:endParaRPr lang="en-US" dirty="0">
                  <a:sym typeface="Symbol"/>
                </a:endParaRPr>
              </a:p>
              <a:p>
                <a:r>
                  <a:rPr lang="en-US" dirty="0">
                    <a:sym typeface="Symbol"/>
                  </a:rPr>
                  <a:t>Informally, this is "There is a unicorn which does not have five legs"</a:t>
                </a:r>
              </a:p>
              <a:p>
                <a:r>
                  <a:rPr lang="en-US" dirty="0">
                    <a:sym typeface="Symbol"/>
                  </a:rPr>
                  <a:t>Clearly, this is false</a:t>
                </a:r>
              </a:p>
              <a:p>
                <a:r>
                  <a:rPr lang="en-US" dirty="0">
                    <a:sym typeface="Symbol"/>
                  </a:rPr>
                  <a:t>If the negation is false, the statement must be true</a:t>
                </a:r>
              </a:p>
              <a:p>
                <a:pPr lvl="1"/>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1054"/>
                </a:stretch>
              </a:blipFill>
            </p:spPr>
            <p:txBody>
              <a:bodyPr/>
              <a:lstStyle/>
              <a:p>
                <a:r>
                  <a:rPr 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Last time</a:t>
            </a:r>
          </a:p>
        </p:txBody>
      </p:sp>
      <p:sp>
        <p:nvSpPr>
          <p:cNvPr id="3" name="Content Placeholder 2"/>
          <p:cNvSpPr>
            <a:spLocks noGrp="1"/>
          </p:cNvSpPr>
          <p:nvPr>
            <p:ph idx="1"/>
          </p:nvPr>
        </p:nvSpPr>
        <p:spPr/>
        <p:txBody>
          <a:bodyPr>
            <a:normAutofit/>
          </a:bodyPr>
          <a:lstStyle/>
          <a:p>
            <a:r>
              <a:rPr lang="en-US" dirty="0"/>
              <a:t>More on implications</a:t>
            </a:r>
          </a:p>
          <a:p>
            <a:r>
              <a:rPr lang="en-US" dirty="0"/>
              <a:t>Arguments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Vacuously true</a:t>
            </a:r>
          </a:p>
        </p:txBody>
      </p:sp>
      <p:sp>
        <p:nvSpPr>
          <p:cNvPr id="3" name="Content Placeholder 2"/>
          <p:cNvSpPr>
            <a:spLocks noGrp="1"/>
          </p:cNvSpPr>
          <p:nvPr>
            <p:ph idx="1"/>
          </p:nvPr>
        </p:nvSpPr>
        <p:spPr/>
        <p:txBody>
          <a:bodyPr/>
          <a:lstStyle/>
          <a:p>
            <a:r>
              <a:rPr lang="en-US" dirty="0"/>
              <a:t>The previous slide gives an example of a statement which is </a:t>
            </a:r>
            <a:r>
              <a:rPr lang="en-US" b="1" dirty="0"/>
              <a:t>vacuously true</a:t>
            </a:r>
          </a:p>
          <a:p>
            <a:r>
              <a:rPr lang="en-US" dirty="0"/>
              <a:t>When we talk about "all things" and there's nothing there, we can say anything we want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Multiple Quantifiers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589803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Multiple quantifiers</a:t>
            </a:r>
          </a:p>
        </p:txBody>
      </p:sp>
      <p:sp>
        <p:nvSpPr>
          <p:cNvPr id="5" name="Content Placeholder 4"/>
          <p:cNvSpPr>
            <a:spLocks noGrp="1"/>
          </p:cNvSpPr>
          <p:nvPr>
            <p:ph idx="1"/>
          </p:nvPr>
        </p:nvSpPr>
        <p:spPr/>
        <p:txBody>
          <a:bodyPr/>
          <a:lstStyle/>
          <a:p>
            <a:r>
              <a:rPr lang="en-US" dirty="0"/>
              <a:t>So far, we have not had too much trouble converting informal statements of predicate logic into formal statements and vice versa</a:t>
            </a:r>
          </a:p>
          <a:p>
            <a:r>
              <a:rPr lang="en-US" dirty="0"/>
              <a:t>Many statements with multiple quantifiers in formal statements can be ambiguous in English</a:t>
            </a:r>
          </a:p>
          <a:p>
            <a:r>
              <a:rPr lang="en-US" dirty="0"/>
              <a:t>Example:</a:t>
            </a:r>
          </a:p>
          <a:p>
            <a:pPr lvl="1"/>
            <a:r>
              <a:rPr lang="en-US" dirty="0"/>
              <a:t>"There is a person supervising every detail of the production process."</a:t>
            </a:r>
          </a:p>
        </p:txBody>
      </p:sp>
    </p:spTree>
    <p:extLst>
      <p:ext uri="{BB962C8B-B14F-4D97-AF65-F5344CB8AC3E}">
        <p14:creationId xmlns:p14="http://schemas.microsoft.com/office/powerpoint/2010/main" val="156538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marL="438912" lvl="1" indent="-320040">
                  <a:spcBef>
                    <a:spcPts val="0"/>
                  </a:spcBef>
                  <a:buClr>
                    <a:schemeClr val="accent1"/>
                  </a:buClr>
                  <a:buSzPct val="80000"/>
                  <a:buFont typeface="Wingdings 2"/>
                  <a:buChar char=""/>
                </a:pPr>
                <a:r>
                  <a:rPr lang="en-US" dirty="0"/>
                  <a:t>"There is a person supervising every detail of the production process."</a:t>
                </a:r>
              </a:p>
              <a:p>
                <a:pPr marL="438912" lvl="1" indent="-320040">
                  <a:spcBef>
                    <a:spcPts val="0"/>
                  </a:spcBef>
                  <a:buClr>
                    <a:schemeClr val="accent1"/>
                  </a:buClr>
                  <a:buSzPct val="80000"/>
                  <a:buFont typeface="Wingdings 2"/>
                  <a:buChar char=""/>
                </a:pPr>
                <a:r>
                  <a:rPr lang="en-US" dirty="0"/>
                  <a:t>What are the two ways that this could be written formally?</a:t>
                </a:r>
              </a:p>
              <a:p>
                <a:pPr marL="704088" lvl="2" indent="-320040">
                  <a:spcBef>
                    <a:spcPts val="0"/>
                  </a:spcBef>
                  <a:buClr>
                    <a:schemeClr val="accent1"/>
                  </a:buClr>
                  <a:buSzPct val="80000"/>
                  <a:buFont typeface="Wingdings 2"/>
                  <a:buChar char=""/>
                </a:pPr>
                <a:r>
                  <a:rPr lang="en-US" dirty="0"/>
                  <a:t>Let </a:t>
                </a:r>
                <a14:m>
                  <m:oMath xmlns:m="http://schemas.openxmlformats.org/officeDocument/2006/math">
                    <m:r>
                      <a:rPr lang="en-US" b="0" i="1" dirty="0" smtClean="0">
                        <a:latin typeface="Cambria Math" panose="02040503050406030204" pitchFamily="18" charset="0"/>
                      </a:rPr>
                      <m:t>𝐷</m:t>
                    </m:r>
                  </m:oMath>
                </a14:m>
                <a:r>
                  <a:rPr lang="en-US" dirty="0"/>
                  <a:t> be the set of all details of the production process</a:t>
                </a:r>
              </a:p>
              <a:p>
                <a:pPr marL="704088" lvl="2" indent="-320040">
                  <a:spcBef>
                    <a:spcPts val="0"/>
                  </a:spcBef>
                  <a:buClr>
                    <a:schemeClr val="accent1"/>
                  </a:buClr>
                  <a:buSzPct val="80000"/>
                  <a:buFont typeface="Wingdings 2"/>
                  <a:buChar char=""/>
                </a:pPr>
                <a:r>
                  <a:rPr lang="en-US" dirty="0"/>
                  <a:t>Let </a:t>
                </a:r>
                <a14:m>
                  <m:oMath xmlns:m="http://schemas.openxmlformats.org/officeDocument/2006/math">
                    <m:r>
                      <a:rPr lang="en-US" b="0" i="1" dirty="0" smtClean="0">
                        <a:latin typeface="Cambria Math" panose="02040503050406030204" pitchFamily="18" charset="0"/>
                      </a:rPr>
                      <m:t>𝑃</m:t>
                    </m:r>
                  </m:oMath>
                </a14:m>
                <a:r>
                  <a:rPr lang="en-US" dirty="0"/>
                  <a:t> be the set of all people</a:t>
                </a:r>
              </a:p>
              <a:p>
                <a:pPr marL="704088" lvl="2" indent="-320040">
                  <a:spcBef>
                    <a:spcPts val="0"/>
                  </a:spcBef>
                  <a:buClr>
                    <a:schemeClr val="accent1"/>
                  </a:buClr>
                  <a:buSzPct val="80000"/>
                  <a:buFont typeface="Wingdings 2"/>
                  <a:buChar char=""/>
                </a:pPr>
                <a:r>
                  <a:rPr lang="en-US" dirty="0"/>
                  <a:t>Let </a:t>
                </a:r>
                <a14:m>
                  <m:oMath xmlns:m="http://schemas.openxmlformats.org/officeDocument/2006/math">
                    <m:r>
                      <a:rPr lang="en-US" b="0" i="1" dirty="0" smtClean="0">
                        <a:latin typeface="Cambria Math" panose="02040503050406030204" pitchFamily="18" charset="0"/>
                      </a:rPr>
                      <m:t>𝑆</m:t>
                    </m:r>
                    <m:r>
                      <a:rPr lang="en-US" b="0" i="1" dirty="0" smtClean="0">
                        <a:latin typeface="Cambria Math" panose="02040503050406030204" pitchFamily="18" charset="0"/>
                      </a:rPr>
                      <m:t>(</m:t>
                    </m:r>
                    <m:r>
                      <a:rPr lang="en-US" b="0" i="1" dirty="0" err="1" smtClean="0">
                        <a:latin typeface="Cambria Math" panose="02040503050406030204" pitchFamily="18" charset="0"/>
                      </a:rPr>
                      <m:t>𝑥</m:t>
                    </m:r>
                    <m:r>
                      <a:rPr lang="en-US" b="0" i="1" dirty="0" err="1" smtClean="0">
                        <a:latin typeface="Cambria Math" panose="02040503050406030204" pitchFamily="18" charset="0"/>
                      </a:rPr>
                      <m:t>,</m:t>
                    </m:r>
                    <m:r>
                      <a:rPr lang="en-US" b="0" i="1" dirty="0" err="1" smtClean="0">
                        <a:latin typeface="Cambria Math" panose="02040503050406030204" pitchFamily="18" charset="0"/>
                      </a:rPr>
                      <m:t>𝑦</m:t>
                    </m:r>
                    <m:r>
                      <a:rPr lang="en-US" b="0" i="1" dirty="0" smtClean="0">
                        <a:latin typeface="Cambria Math" panose="02040503050406030204" pitchFamily="18" charset="0"/>
                      </a:rPr>
                      <m:t>)</m:t>
                    </m:r>
                  </m:oMath>
                </a14:m>
                <a:r>
                  <a:rPr lang="en-US" dirty="0"/>
                  <a:t> mean "</a:t>
                </a:r>
                <a14:m>
                  <m:oMath xmlns:m="http://schemas.openxmlformats.org/officeDocument/2006/math">
                    <m:r>
                      <a:rPr lang="en-US" b="0" i="1" dirty="0" smtClean="0">
                        <a:latin typeface="Cambria Math" panose="02040503050406030204" pitchFamily="18" charset="0"/>
                      </a:rPr>
                      <m:t>𝑥</m:t>
                    </m:r>
                  </m:oMath>
                </a14:m>
                <a:r>
                  <a:rPr lang="en-US" dirty="0"/>
                  <a:t> supervises </a:t>
                </a:r>
                <a14:m>
                  <m:oMath xmlns:m="http://schemas.openxmlformats.org/officeDocument/2006/math">
                    <m:r>
                      <a:rPr lang="en-US" b="0" i="1" dirty="0" smtClean="0">
                        <a:latin typeface="Cambria Math" panose="02040503050406030204" pitchFamily="18" charset="0"/>
                      </a:rPr>
                      <m:t>𝑦</m:t>
                    </m:r>
                  </m:oMath>
                </a14:m>
                <a:r>
                  <a:rPr lang="en-US" dirty="0"/>
                  <a:t>"</a:t>
                </a:r>
              </a:p>
              <a:p>
                <a:pPr marL="704088" lvl="2" indent="-320040">
                  <a:spcBef>
                    <a:spcPts val="0"/>
                  </a:spcBef>
                  <a:buClr>
                    <a:schemeClr val="accent1"/>
                  </a:buClr>
                  <a:buSzPct val="80000"/>
                  <a:buFont typeface="Wingdings 2"/>
                  <a:buChar char=""/>
                </a:pPr>
                <a:endParaRPr lang="en-US" dirty="0"/>
              </a:p>
              <a:p>
                <a:pPr marL="438912" lvl="1" indent="-320040">
                  <a:spcBef>
                    <a:spcPts val="0"/>
                  </a:spcBef>
                  <a:buClr>
                    <a:schemeClr val="accent1"/>
                  </a:buClr>
                  <a:buSzPct val="80000"/>
                  <a:buFont typeface="Wingdings 2"/>
                  <a:buChar char=""/>
                </a:pPr>
                <a14:m>
                  <m:oMath xmlns:m="http://schemas.openxmlformats.org/officeDocument/2006/math">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  </m:t>
                    </m:r>
                    <m:r>
                      <a:rPr lang="en-US" b="0" i="1" dirty="0" smtClean="0">
                        <a:latin typeface="Cambria Math" panose="02040503050406030204" pitchFamily="18" charset="0"/>
                        <a:sym typeface="Symbol"/>
                      </a:rPr>
                      <m:t>𝐷</m:t>
                    </m:r>
                    <m:r>
                      <a:rPr lang="en-US" b="0" i="1" dirty="0" smtClean="0">
                        <a:latin typeface="Cambria Math" panose="02040503050406030204" pitchFamily="18" charset="0"/>
                        <a:sym typeface="Symbol"/>
                      </a:rPr>
                      <m:t>, </m:t>
                    </m:r>
                    <m:r>
                      <a:rPr lang="en-US" b="0" i="1" dirty="0" smtClean="0">
                        <a:latin typeface="Cambria Math" panose="02040503050406030204" pitchFamily="18" charset="0"/>
                        <a:sym typeface="Symbol"/>
                      </a:rPr>
                      <m:t>𝑦</m:t>
                    </m:r>
                    <m:r>
                      <a:rPr lang="en-US" b="0" i="1" dirty="0" smtClean="0">
                        <a:latin typeface="Cambria Math" panose="02040503050406030204" pitchFamily="18" charset="0"/>
                        <a:sym typeface="Symbol"/>
                      </a:rPr>
                      <m:t>  </m:t>
                    </m:r>
                    <m:r>
                      <a:rPr lang="en-US" b="0" i="1" dirty="0" smtClean="0">
                        <a:latin typeface="Cambria Math" panose="02040503050406030204" pitchFamily="18" charset="0"/>
                        <a:sym typeface="Symbol"/>
                      </a:rPr>
                      <m:t>𝑃</m:t>
                    </m:r>
                  </m:oMath>
                </a14:m>
                <a:r>
                  <a:rPr lang="en-US" b="1" i="1" dirty="0">
                    <a:sym typeface="Symbol"/>
                  </a:rPr>
                  <a:t> </a:t>
                </a:r>
                <a:r>
                  <a:rPr lang="en-US" dirty="0">
                    <a:sym typeface="Symbol"/>
                  </a:rPr>
                  <a:t>such that </a:t>
                </a:r>
                <a14:m>
                  <m:oMath xmlns:m="http://schemas.openxmlformats.org/officeDocument/2006/math">
                    <m:r>
                      <a:rPr lang="en-US" b="0" i="1" dirty="0" smtClean="0">
                        <a:latin typeface="Cambria Math" panose="02040503050406030204" pitchFamily="18" charset="0"/>
                        <a:sym typeface="Symbol"/>
                      </a:rPr>
                      <m:t>𝑆</m:t>
                    </m:r>
                    <m:r>
                      <a:rPr lang="en-US" b="0" i="1" dirty="0" smtClean="0">
                        <a:latin typeface="Cambria Math" panose="02040503050406030204" pitchFamily="18" charset="0"/>
                        <a:sym typeface="Symbol"/>
                      </a:rPr>
                      <m:t>(</m:t>
                    </m:r>
                    <m:r>
                      <a:rPr lang="en-US" b="0" i="1" dirty="0" err="1" smtClean="0">
                        <a:latin typeface="Cambria Math" panose="02040503050406030204" pitchFamily="18" charset="0"/>
                        <a:sym typeface="Symbol"/>
                      </a:rPr>
                      <m:t>𝑥</m:t>
                    </m:r>
                    <m:r>
                      <a:rPr lang="en-US" b="0" i="1" dirty="0" err="1" smtClean="0">
                        <a:latin typeface="Cambria Math" panose="02040503050406030204" pitchFamily="18" charset="0"/>
                        <a:sym typeface="Symbol"/>
                      </a:rPr>
                      <m:t>,</m:t>
                    </m:r>
                    <m:r>
                      <a:rPr lang="en-US" b="0" i="1" dirty="0" err="1" smtClean="0">
                        <a:latin typeface="Cambria Math" panose="02040503050406030204" pitchFamily="18" charset="0"/>
                        <a:sym typeface="Symbol"/>
                      </a:rPr>
                      <m:t>𝑦</m:t>
                    </m:r>
                    <m:r>
                      <a:rPr lang="en-US" b="0" i="1" dirty="0" smtClean="0">
                        <a:latin typeface="Cambria Math" panose="02040503050406030204" pitchFamily="18" charset="0"/>
                        <a:sym typeface="Symbol"/>
                      </a:rPr>
                      <m:t>)</m:t>
                    </m:r>
                  </m:oMath>
                </a14:m>
                <a:endParaRPr lang="en-US" dirty="0">
                  <a:sym typeface="Symbol"/>
                </a:endParaRPr>
              </a:p>
              <a:p>
                <a:pPr marL="438912" lvl="1" indent="-320040">
                  <a:spcBef>
                    <a:spcPts val="0"/>
                  </a:spcBef>
                  <a:buClr>
                    <a:schemeClr val="accent1"/>
                  </a:buClr>
                  <a:buSzPct val="80000"/>
                  <a:buFont typeface="Wingdings 2"/>
                  <a:buChar char=""/>
                </a:pPr>
                <a:endParaRPr lang="en-US" dirty="0">
                  <a:sym typeface="Symbol"/>
                </a:endParaRPr>
              </a:p>
              <a:p>
                <a:pPr marL="438912" lvl="1" indent="-320040">
                  <a:spcBef>
                    <a:spcPts val="0"/>
                  </a:spcBef>
                  <a:buClr>
                    <a:schemeClr val="accent1"/>
                  </a:buClr>
                  <a:buSzPct val="80000"/>
                  <a:buFont typeface="Wingdings 2"/>
                  <a:buChar char=""/>
                </a:pPr>
                <a14:m>
                  <m:oMath xmlns:m="http://schemas.openxmlformats.org/officeDocument/2006/math">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𝑦</m:t>
                    </m:r>
                    <m:r>
                      <a:rPr lang="en-US" b="0" i="1" dirty="0" smtClean="0">
                        <a:latin typeface="Cambria Math" panose="02040503050406030204" pitchFamily="18" charset="0"/>
                        <a:sym typeface="Symbol"/>
                      </a:rPr>
                      <m:t>  </m:t>
                    </m:r>
                    <m:r>
                      <a:rPr lang="en-US" b="0" i="1" dirty="0" smtClean="0">
                        <a:latin typeface="Cambria Math" panose="02040503050406030204" pitchFamily="18" charset="0"/>
                        <a:sym typeface="Symbol"/>
                      </a:rPr>
                      <m:t>𝑃</m:t>
                    </m:r>
                    <m:r>
                      <a:rPr lang="en-US" b="0" i="1" dirty="0" smtClean="0">
                        <a:latin typeface="Cambria Math" panose="02040503050406030204" pitchFamily="18" charset="0"/>
                        <a:sym typeface="Symbol"/>
                      </a:rPr>
                      <m:t>, </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  </m:t>
                    </m:r>
                    <m:r>
                      <a:rPr lang="en-US" b="0" i="1" dirty="0" smtClean="0">
                        <a:latin typeface="Cambria Math" panose="02040503050406030204" pitchFamily="18" charset="0"/>
                        <a:sym typeface="Symbol"/>
                      </a:rPr>
                      <m:t>𝐷</m:t>
                    </m:r>
                  </m:oMath>
                </a14:m>
                <a:r>
                  <a:rPr lang="en-US" b="1" i="1" dirty="0">
                    <a:sym typeface="Symbol"/>
                  </a:rPr>
                  <a:t> </a:t>
                </a:r>
                <a:r>
                  <a:rPr lang="en-US" dirty="0">
                    <a:sym typeface="Symbol"/>
                  </a:rPr>
                  <a:t>such that </a:t>
                </a:r>
                <a14:m>
                  <m:oMath xmlns:m="http://schemas.openxmlformats.org/officeDocument/2006/math">
                    <m:r>
                      <a:rPr lang="en-US" b="0" i="1" dirty="0" smtClean="0">
                        <a:latin typeface="Cambria Math" panose="02040503050406030204" pitchFamily="18" charset="0"/>
                        <a:sym typeface="Symbol"/>
                      </a:rPr>
                      <m:t>𝑆</m:t>
                    </m:r>
                    <m:r>
                      <a:rPr lang="en-US" b="0" i="1" dirty="0" smtClean="0">
                        <a:latin typeface="Cambria Math" panose="02040503050406030204" pitchFamily="18" charset="0"/>
                        <a:sym typeface="Symbol"/>
                      </a:rPr>
                      <m:t>(</m:t>
                    </m:r>
                    <m:r>
                      <a:rPr lang="en-US" b="0" i="1" dirty="0" err="1" smtClean="0">
                        <a:latin typeface="Cambria Math" panose="02040503050406030204" pitchFamily="18" charset="0"/>
                        <a:sym typeface="Symbol"/>
                      </a:rPr>
                      <m:t>𝑥</m:t>
                    </m:r>
                    <m:r>
                      <a:rPr lang="en-US" b="0" i="1" dirty="0" err="1" smtClean="0">
                        <a:latin typeface="Cambria Math" panose="02040503050406030204" pitchFamily="18" charset="0"/>
                        <a:sym typeface="Symbol"/>
                      </a:rPr>
                      <m:t>,</m:t>
                    </m:r>
                    <m:r>
                      <a:rPr lang="en-US" b="0" i="1" dirty="0" err="1" smtClean="0">
                        <a:latin typeface="Cambria Math" panose="02040503050406030204" pitchFamily="18" charset="0"/>
                        <a:sym typeface="Symbol"/>
                      </a:rPr>
                      <m:t>𝑦</m:t>
                    </m:r>
                    <m:r>
                      <a:rPr lang="en-US" b="0" i="1" dirty="0" smtClean="0">
                        <a:latin typeface="Cambria Math" panose="02040503050406030204" pitchFamily="18" charset="0"/>
                        <a:sym typeface="Symbol"/>
                      </a:rPr>
                      <m:t>)</m:t>
                    </m:r>
                  </m:oMath>
                </a14:m>
                <a:endParaRPr lang="en-US" dirty="0">
                  <a:sym typeface="Symbol"/>
                </a:endParaRPr>
              </a:p>
              <a:p>
                <a:pPr marL="438912" lvl="1" indent="-320040">
                  <a:spcBef>
                    <a:spcPts val="0"/>
                  </a:spcBef>
                  <a:buClr>
                    <a:schemeClr val="accent1"/>
                  </a:buClr>
                  <a:buSzPct val="80000"/>
                  <a:buFont typeface="Wingdings 2"/>
                  <a:buChar char=""/>
                </a:pPr>
                <a:endParaRPr lang="en-US" dirty="0"/>
              </a:p>
              <a:p>
                <a:pPr marL="438912" lvl="1" indent="-320040">
                  <a:spcBef>
                    <a:spcPts val="0"/>
                  </a:spcBef>
                  <a:buClr>
                    <a:schemeClr val="accent1"/>
                  </a:buClr>
                  <a:buSzPct val="80000"/>
                  <a:buFont typeface="Wingdings 2"/>
                  <a:buChar char=""/>
                </a:pPr>
                <a:endParaRPr lang="en-US" dirty="0"/>
              </a:p>
              <a:p>
                <a:pPr marL="438912" lvl="1" indent="-320040">
                  <a:spcBef>
                    <a:spcPts val="0"/>
                  </a:spcBef>
                  <a:buClr>
                    <a:schemeClr val="accent1"/>
                  </a:buClr>
                  <a:buSzPct val="80000"/>
                  <a:buFont typeface="Wingdings 2"/>
                  <a:buChar char=""/>
                </a:pPr>
                <a:endParaRPr lang="en-US" dirty="0"/>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264"/>
                </a:stretch>
              </a:blipFill>
            </p:spPr>
            <p:txBody>
              <a:bodyPr/>
              <a:lstStyle/>
              <a:p>
                <a:r>
                  <a:rPr lang="en-US">
                    <a:noFill/>
                  </a:rPr>
                  <a:t> </a:t>
                </a:r>
              </a:p>
            </p:txBody>
          </p:sp>
        </mc:Fallback>
      </mc:AlternateContent>
    </p:spTree>
    <p:extLst>
      <p:ext uri="{BB962C8B-B14F-4D97-AF65-F5344CB8AC3E}">
        <p14:creationId xmlns:p14="http://schemas.microsoft.com/office/powerpoint/2010/main" val="838552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Mechanics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r>
                  <a:rPr lang="en-US" dirty="0"/>
                  <a:t>Intuitively, we imagine that corresponding "actions" happen in the same order as the quantifiers</a:t>
                </a:r>
              </a:p>
              <a:p>
                <a:r>
                  <a:rPr lang="en-US" dirty="0"/>
                  <a:t>The action for </a:t>
                </a:r>
                <a14:m>
                  <m:oMath xmlns:m="http://schemas.openxmlformats.org/officeDocument/2006/math">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𝑥</m:t>
                    </m:r>
                    <m:r>
                      <a:rPr lang="en-US" b="0" i="1" dirty="0" smtClean="0">
                        <a:latin typeface="Cambria Math" panose="02040503050406030204" pitchFamily="18" charset="0"/>
                        <a:sym typeface="Symbol"/>
                      </a:rPr>
                      <m:t>  </m:t>
                    </m:r>
                    <m:r>
                      <a:rPr lang="en-US" b="0" i="1" dirty="0" smtClean="0">
                        <a:latin typeface="Cambria Math" panose="02040503050406030204" pitchFamily="18" charset="0"/>
                        <a:sym typeface="Symbol"/>
                      </a:rPr>
                      <m:t>𝐴</m:t>
                    </m:r>
                  </m:oMath>
                </a14:m>
                <a:r>
                  <a:rPr lang="en-US" dirty="0">
                    <a:sym typeface="Symbol"/>
                  </a:rPr>
                  <a:t> is something like, "pick any </a:t>
                </a:r>
                <a14:m>
                  <m:oMath xmlns:m="http://schemas.openxmlformats.org/officeDocument/2006/math">
                    <m:r>
                      <a:rPr lang="en-US" b="0" i="1" dirty="0" smtClean="0">
                        <a:latin typeface="Cambria Math" panose="02040503050406030204" pitchFamily="18" charset="0"/>
                        <a:sym typeface="Symbol"/>
                      </a:rPr>
                      <m:t>𝑥</m:t>
                    </m:r>
                  </m:oMath>
                </a14:m>
                <a:r>
                  <a:rPr lang="en-US" dirty="0">
                    <a:sym typeface="Symbol"/>
                  </a:rPr>
                  <a:t> from </a:t>
                </a:r>
                <a14:m>
                  <m:oMath xmlns:m="http://schemas.openxmlformats.org/officeDocument/2006/math">
                    <m:r>
                      <a:rPr lang="en-US" b="0" i="1" dirty="0" smtClean="0">
                        <a:latin typeface="Cambria Math" panose="02040503050406030204" pitchFamily="18" charset="0"/>
                        <a:sym typeface="Symbol"/>
                      </a:rPr>
                      <m:t>𝐴</m:t>
                    </m:r>
                  </m:oMath>
                </a14:m>
                <a:r>
                  <a:rPr lang="en-US" dirty="0">
                    <a:sym typeface="Symbol"/>
                  </a:rPr>
                  <a:t> you want"</a:t>
                </a:r>
              </a:p>
              <a:p>
                <a:r>
                  <a:rPr lang="en-US" dirty="0">
                    <a:sym typeface="Symbol"/>
                  </a:rPr>
                  <a:t>Since a "for all" must work on everything, it doesn't matter which you pick</a:t>
                </a:r>
              </a:p>
              <a:p>
                <a:r>
                  <a:rPr lang="en-US" dirty="0"/>
                  <a:t>The action for </a:t>
                </a:r>
                <a14:m>
                  <m:oMath xmlns:m="http://schemas.openxmlformats.org/officeDocument/2006/math">
                    <m:r>
                      <a:rPr lang="en-US" b="0" i="1" dirty="0" smtClean="0">
                        <a:latin typeface="Cambria Math" panose="02040503050406030204" pitchFamily="18" charset="0"/>
                        <a:sym typeface="Symbol"/>
                      </a:rPr>
                      <m:t></m:t>
                    </m:r>
                    <m:r>
                      <a:rPr lang="en-US" b="0" i="1" dirty="0" smtClean="0">
                        <a:latin typeface="Cambria Math" panose="02040503050406030204" pitchFamily="18" charset="0"/>
                        <a:sym typeface="Symbol"/>
                      </a:rPr>
                      <m:t>𝑦</m:t>
                    </m:r>
                    <m:r>
                      <a:rPr lang="en-US" b="0" i="1" dirty="0" smtClean="0">
                        <a:latin typeface="Cambria Math" panose="02040503050406030204" pitchFamily="18" charset="0"/>
                        <a:sym typeface="Symbol"/>
                      </a:rPr>
                      <m:t>  </m:t>
                    </m:r>
                    <m:r>
                      <a:rPr lang="en-US" b="0" i="1" dirty="0" smtClean="0">
                        <a:latin typeface="Cambria Math" panose="02040503050406030204" pitchFamily="18" charset="0"/>
                        <a:sym typeface="Symbol"/>
                      </a:rPr>
                      <m:t>𝐵</m:t>
                    </m:r>
                  </m:oMath>
                </a14:m>
                <a:r>
                  <a:rPr lang="en-US" dirty="0">
                    <a:sym typeface="Symbol"/>
                  </a:rPr>
                  <a:t> is something like, "find some </a:t>
                </a:r>
                <a14:m>
                  <m:oMath xmlns:m="http://schemas.openxmlformats.org/officeDocument/2006/math">
                    <m:r>
                      <a:rPr lang="en-US" b="0" i="1" dirty="0" smtClean="0">
                        <a:latin typeface="Cambria Math" panose="02040503050406030204" pitchFamily="18" charset="0"/>
                        <a:sym typeface="Symbol"/>
                      </a:rPr>
                      <m:t>𝑦</m:t>
                    </m:r>
                  </m:oMath>
                </a14:m>
                <a:r>
                  <a:rPr lang="en-US" dirty="0">
                    <a:sym typeface="Symbol"/>
                  </a:rPr>
                  <a:t> from </a:t>
                </a:r>
                <a14:m>
                  <m:oMath xmlns:m="http://schemas.openxmlformats.org/officeDocument/2006/math">
                    <m:r>
                      <a:rPr lang="en-US" b="0" i="1" dirty="0" smtClean="0">
                        <a:latin typeface="Cambria Math" panose="02040503050406030204" pitchFamily="18" charset="0"/>
                        <a:sym typeface="Symbol"/>
                      </a:rPr>
                      <m:t>𝐵</m:t>
                    </m:r>
                  </m:oMath>
                </a14:m>
                <a:r>
                  <a:rPr lang="en-US" dirty="0">
                    <a:sym typeface="Symbol"/>
                  </a:rPr>
                  <a:t>"</a:t>
                </a:r>
              </a:p>
              <a:p>
                <a:r>
                  <a:rPr lang="en-US" dirty="0">
                    <a:sym typeface="Symbol"/>
                  </a:rPr>
                  <a:t>Since a "there exists" only needs one to work, you should try to find the one that matches</a:t>
                </a:r>
              </a:p>
              <a:p>
                <a:endParaRPr lang="en-US" dirty="0"/>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659" r="-2000" b="-2240"/>
                </a:stretch>
              </a:blipFill>
            </p:spPr>
            <p:txBody>
              <a:bodyPr/>
              <a:lstStyle/>
              <a:p>
                <a:r>
                  <a:rPr lang="en-US">
                    <a:noFill/>
                  </a:rPr>
                  <a:t> </a:t>
                </a:r>
              </a:p>
            </p:txBody>
          </p:sp>
        </mc:Fallback>
      </mc:AlternateContent>
    </p:spTree>
    <p:extLst>
      <p:ext uri="{BB962C8B-B14F-4D97-AF65-F5344CB8AC3E}">
        <p14:creationId xmlns:p14="http://schemas.microsoft.com/office/powerpoint/2010/main" val="3892063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Tarski's World Example</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fontScale="92500" lnSpcReduction="20000"/>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Is the following statement true?</a:t>
                </a:r>
              </a:p>
              <a:p>
                <a:r>
                  <a:rPr lang="en-US" dirty="0"/>
                  <a:t>"For all blue items </a:t>
                </a:r>
                <a14:m>
                  <m:oMath xmlns:m="http://schemas.openxmlformats.org/officeDocument/2006/math">
                    <m:r>
                      <a:rPr lang="en-US" b="0" i="1" dirty="0" smtClean="0">
                        <a:latin typeface="Cambria Math" panose="02040503050406030204" pitchFamily="18" charset="0"/>
                      </a:rPr>
                      <m:t>𝑥</m:t>
                    </m:r>
                  </m:oMath>
                </a14:m>
                <a:r>
                  <a:rPr lang="en-US" dirty="0"/>
                  <a:t>, there is a green item </a:t>
                </a:r>
                <a14:m>
                  <m:oMath xmlns:m="http://schemas.openxmlformats.org/officeDocument/2006/math">
                    <m:r>
                      <a:rPr lang="en-US" b="0" i="1" dirty="0" smtClean="0">
                        <a:latin typeface="Cambria Math" panose="02040503050406030204" pitchFamily="18" charset="0"/>
                      </a:rPr>
                      <m:t>𝑦</m:t>
                    </m:r>
                  </m:oMath>
                </a14:m>
                <a:r>
                  <a:rPr lang="en-US" dirty="0"/>
                  <a:t> with the same shape."</a:t>
                </a:r>
              </a:p>
              <a:p>
                <a:r>
                  <a:rPr lang="en-US" dirty="0"/>
                  <a:t>Write the statement formally.</a:t>
                </a:r>
              </a:p>
              <a:p>
                <a:r>
                  <a:rPr lang="en-US" dirty="0"/>
                  <a:t>Reverse the order of the quantifiers. Does its truth value change?</a:t>
                </a:r>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r="-778" b="-2240"/>
                </a:stretch>
              </a:blipFill>
            </p:spPr>
            <p:txBody>
              <a:bodyPr/>
              <a:lstStyle/>
              <a:p>
                <a:r>
                  <a:rPr lang="en-US">
                    <a:noFill/>
                  </a:rPr>
                  <a:t> </a:t>
                </a:r>
              </a:p>
            </p:txBody>
          </p:sp>
        </mc:Fallback>
      </mc:AlternateContent>
      <p:graphicFrame>
        <p:nvGraphicFramePr>
          <p:cNvPr id="4" name="Table 3"/>
          <p:cNvGraphicFramePr>
            <a:graphicFrameLocks noGrp="1"/>
          </p:cNvGraphicFramePr>
          <p:nvPr/>
        </p:nvGraphicFramePr>
        <p:xfrm>
          <a:off x="4648200" y="1600200"/>
          <a:ext cx="3200400" cy="2667000"/>
        </p:xfrm>
        <a:graphic>
          <a:graphicData uri="http://schemas.openxmlformats.org/drawingml/2006/table">
            <a:tbl>
              <a:tblPr>
                <a:tableStyleId>{C4B1156A-380E-4F78-BDF5-A606A8083BF9}</a:tableStyleId>
              </a:tblPr>
              <a:tblGrid>
                <a:gridCol w="640080">
                  <a:extLst>
                    <a:ext uri="{9D8B030D-6E8A-4147-A177-3AD203B41FA5}">
                      <a16:colId xmlns:a16="http://schemas.microsoft.com/office/drawing/2014/main" val="20000"/>
                    </a:ext>
                  </a:extLst>
                </a:gridCol>
                <a:gridCol w="640080">
                  <a:extLst>
                    <a:ext uri="{9D8B030D-6E8A-4147-A177-3AD203B41FA5}">
                      <a16:colId xmlns:a16="http://schemas.microsoft.com/office/drawing/2014/main" val="20001"/>
                    </a:ext>
                  </a:extLst>
                </a:gridCol>
                <a:gridCol w="640080">
                  <a:extLst>
                    <a:ext uri="{9D8B030D-6E8A-4147-A177-3AD203B41FA5}">
                      <a16:colId xmlns:a16="http://schemas.microsoft.com/office/drawing/2014/main" val="20002"/>
                    </a:ext>
                  </a:extLst>
                </a:gridCol>
                <a:gridCol w="640080">
                  <a:extLst>
                    <a:ext uri="{9D8B030D-6E8A-4147-A177-3AD203B41FA5}">
                      <a16:colId xmlns:a16="http://schemas.microsoft.com/office/drawing/2014/main" val="20003"/>
                    </a:ext>
                  </a:extLst>
                </a:gridCol>
                <a:gridCol w="640080">
                  <a:extLst>
                    <a:ext uri="{9D8B030D-6E8A-4147-A177-3AD203B41FA5}">
                      <a16:colId xmlns:a16="http://schemas.microsoft.com/office/drawing/2014/main" val="20004"/>
                    </a:ext>
                  </a:extLst>
                </a:gridCol>
              </a:tblGrid>
              <a:tr h="53340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0"/>
                  </a:ext>
                </a:extLst>
              </a:tr>
              <a:tr h="53340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1"/>
                  </a:ext>
                </a:extLst>
              </a:tr>
              <a:tr h="53340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2"/>
                  </a:ext>
                </a:extLst>
              </a:tr>
              <a:tr h="53340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3"/>
                  </a:ext>
                </a:extLst>
              </a:tr>
              <a:tr h="53340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4"/>
                  </a:ext>
                </a:extLst>
              </a:tr>
            </a:tbl>
          </a:graphicData>
        </a:graphic>
      </p:graphicFrame>
      <p:sp>
        <p:nvSpPr>
          <p:cNvPr id="5" name="Isosceles Triangle 4"/>
          <p:cNvSpPr/>
          <p:nvPr/>
        </p:nvSpPr>
        <p:spPr>
          <a:xfrm>
            <a:off x="4724400" y="1676400"/>
            <a:ext cx="457200" cy="381000"/>
          </a:xfrm>
          <a:prstGeom prst="triangle">
            <a:avLst/>
          </a:prstGeom>
        </p:spPr>
        <p:style>
          <a:lnRef idx="1">
            <a:schemeClr val="accent1"/>
          </a:lnRef>
          <a:fillRef idx="3">
            <a:schemeClr val="accent1"/>
          </a:fillRef>
          <a:effectRef idx="2">
            <a:schemeClr val="accent1"/>
          </a:effectRef>
          <a:fontRef idx="minor">
            <a:schemeClr val="lt1"/>
          </a:fontRef>
        </p:style>
        <p:txBody>
          <a:bodyPr rtlCol="0" anchor="b"/>
          <a:lstStyle/>
          <a:p>
            <a:pPr algn="ctr"/>
            <a:r>
              <a:rPr lang="en-US" b="1" i="1" dirty="0"/>
              <a:t>a</a:t>
            </a:r>
          </a:p>
        </p:txBody>
      </p:sp>
      <p:sp>
        <p:nvSpPr>
          <p:cNvPr id="6" name="Isosceles Triangle 5"/>
          <p:cNvSpPr/>
          <p:nvPr/>
        </p:nvSpPr>
        <p:spPr>
          <a:xfrm>
            <a:off x="6019800" y="2209800"/>
            <a:ext cx="457200" cy="381000"/>
          </a:xfrm>
          <a:prstGeom prst="triangle">
            <a:avLst/>
          </a:prstGeom>
        </p:spPr>
        <p:style>
          <a:lnRef idx="1">
            <a:schemeClr val="accent1"/>
          </a:lnRef>
          <a:fillRef idx="3">
            <a:schemeClr val="accent1"/>
          </a:fillRef>
          <a:effectRef idx="2">
            <a:schemeClr val="accent1"/>
          </a:effectRef>
          <a:fontRef idx="minor">
            <a:schemeClr val="lt1"/>
          </a:fontRef>
        </p:style>
        <p:txBody>
          <a:bodyPr rtlCol="0" anchor="b"/>
          <a:lstStyle/>
          <a:p>
            <a:pPr algn="ctr"/>
            <a:r>
              <a:rPr lang="en-US" b="1" i="1" dirty="0"/>
              <a:t>c</a:t>
            </a:r>
          </a:p>
        </p:txBody>
      </p:sp>
      <p:sp>
        <p:nvSpPr>
          <p:cNvPr id="7" name="Isosceles Triangle 6"/>
          <p:cNvSpPr/>
          <p:nvPr/>
        </p:nvSpPr>
        <p:spPr>
          <a:xfrm>
            <a:off x="5334000" y="3276600"/>
            <a:ext cx="457200" cy="381000"/>
          </a:xfrm>
          <a:prstGeom prst="triangle">
            <a:avLst/>
          </a:prstGeom>
        </p:spPr>
        <p:style>
          <a:lnRef idx="1">
            <a:schemeClr val="accent1"/>
          </a:lnRef>
          <a:fillRef idx="3">
            <a:schemeClr val="accent1"/>
          </a:fillRef>
          <a:effectRef idx="2">
            <a:schemeClr val="accent1"/>
          </a:effectRef>
          <a:fontRef idx="minor">
            <a:schemeClr val="lt1"/>
          </a:fontRef>
        </p:style>
        <p:txBody>
          <a:bodyPr rtlCol="0" anchor="b"/>
          <a:lstStyle/>
          <a:p>
            <a:pPr algn="ctr"/>
            <a:r>
              <a:rPr lang="en-US" b="1" i="1" dirty="0"/>
              <a:t>g</a:t>
            </a:r>
          </a:p>
        </p:txBody>
      </p:sp>
      <p:sp>
        <p:nvSpPr>
          <p:cNvPr id="8" name="Oval 7"/>
          <p:cNvSpPr/>
          <p:nvPr/>
        </p:nvSpPr>
        <p:spPr>
          <a:xfrm>
            <a:off x="5410200" y="1676400"/>
            <a:ext cx="381000" cy="381000"/>
          </a:xfrm>
          <a:prstGeom prst="ellipse">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i="1" dirty="0"/>
              <a:t>b</a:t>
            </a:r>
          </a:p>
        </p:txBody>
      </p:sp>
      <p:sp>
        <p:nvSpPr>
          <p:cNvPr id="9" name="Oval 8"/>
          <p:cNvSpPr/>
          <p:nvPr/>
        </p:nvSpPr>
        <p:spPr>
          <a:xfrm>
            <a:off x="6705600" y="2209800"/>
            <a:ext cx="381000" cy="381000"/>
          </a:xfrm>
          <a:prstGeom prst="ellipse">
            <a:avLst/>
          </a:prstGeom>
          <a:ln/>
        </p:spPr>
        <p:style>
          <a:lnRef idx="1">
            <a:schemeClr val="dk1"/>
          </a:lnRef>
          <a:fillRef idx="3">
            <a:schemeClr val="dk1"/>
          </a:fillRef>
          <a:effectRef idx="2">
            <a:schemeClr val="dk1"/>
          </a:effectRef>
          <a:fontRef idx="minor">
            <a:schemeClr val="lt1"/>
          </a:fontRef>
        </p:style>
        <p:txBody>
          <a:bodyPr rtlCol="0" anchor="ctr"/>
          <a:lstStyle/>
          <a:p>
            <a:pPr algn="ctr"/>
            <a:r>
              <a:rPr lang="en-US" b="1" i="1" dirty="0"/>
              <a:t>d</a:t>
            </a:r>
          </a:p>
        </p:txBody>
      </p:sp>
      <p:sp>
        <p:nvSpPr>
          <p:cNvPr id="10" name="Oval 9"/>
          <p:cNvSpPr/>
          <p:nvPr/>
        </p:nvSpPr>
        <p:spPr>
          <a:xfrm>
            <a:off x="6019800" y="2743200"/>
            <a:ext cx="381000" cy="381000"/>
          </a:xfrm>
          <a:prstGeom prst="ellipse">
            <a:avLst/>
          </a:prstGeom>
          <a:ln>
            <a:solidFill>
              <a:schemeClr val="bg1">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b="1" i="1" dirty="0"/>
              <a:t>f</a:t>
            </a:r>
          </a:p>
        </p:txBody>
      </p:sp>
      <p:sp>
        <p:nvSpPr>
          <p:cNvPr id="11" name="Oval 10"/>
          <p:cNvSpPr/>
          <p:nvPr/>
        </p:nvSpPr>
        <p:spPr>
          <a:xfrm>
            <a:off x="6705600" y="3276600"/>
            <a:ext cx="381000" cy="381000"/>
          </a:xfrm>
          <a:prstGeom prst="ellipse">
            <a:avLst/>
          </a:prstGeom>
          <a:ln>
            <a:solidFill>
              <a:schemeClr val="bg1">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b="1" i="1" dirty="0" err="1"/>
              <a:t>i</a:t>
            </a:r>
            <a:endParaRPr lang="en-US" b="1" i="1" dirty="0"/>
          </a:p>
        </p:txBody>
      </p:sp>
      <p:sp>
        <p:nvSpPr>
          <p:cNvPr id="12" name="Oval 11"/>
          <p:cNvSpPr/>
          <p:nvPr/>
        </p:nvSpPr>
        <p:spPr>
          <a:xfrm>
            <a:off x="7315200" y="3810000"/>
            <a:ext cx="381000" cy="381000"/>
          </a:xfrm>
          <a:prstGeom prst="ellipse">
            <a:avLst/>
          </a:prstGeom>
          <a:ln>
            <a:solidFill>
              <a:schemeClr val="bg1">
                <a:lumMod val="7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b="1" i="1" dirty="0"/>
              <a:t>k</a:t>
            </a:r>
          </a:p>
        </p:txBody>
      </p:sp>
      <p:sp>
        <p:nvSpPr>
          <p:cNvPr id="13" name="Rectangle 12"/>
          <p:cNvSpPr/>
          <p:nvPr/>
        </p:nvSpPr>
        <p:spPr>
          <a:xfrm>
            <a:off x="5410200" y="2743200"/>
            <a:ext cx="3810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i="1" dirty="0"/>
              <a:t>e</a:t>
            </a:r>
          </a:p>
        </p:txBody>
      </p:sp>
      <p:sp>
        <p:nvSpPr>
          <p:cNvPr id="14" name="Rectangle 13"/>
          <p:cNvSpPr/>
          <p:nvPr/>
        </p:nvSpPr>
        <p:spPr>
          <a:xfrm>
            <a:off x="6019800" y="3276600"/>
            <a:ext cx="381000" cy="381000"/>
          </a:xfrm>
          <a:prstGeom prst="rect">
            <a:avLst/>
          </a:prstGeom>
          <a:ln/>
        </p:spPr>
        <p:style>
          <a:lnRef idx="1">
            <a:schemeClr val="accent3"/>
          </a:lnRef>
          <a:fillRef idx="3">
            <a:schemeClr val="accent3"/>
          </a:fillRef>
          <a:effectRef idx="2">
            <a:schemeClr val="accent3"/>
          </a:effectRef>
          <a:fontRef idx="minor">
            <a:schemeClr val="lt1"/>
          </a:fontRef>
        </p:style>
        <p:txBody>
          <a:bodyPr rtlCol="0" anchor="ctr"/>
          <a:lstStyle/>
          <a:p>
            <a:pPr algn="ctr"/>
            <a:r>
              <a:rPr lang="en-US" b="1" i="1" dirty="0"/>
              <a:t>h</a:t>
            </a:r>
          </a:p>
        </p:txBody>
      </p:sp>
      <p:sp>
        <p:nvSpPr>
          <p:cNvPr id="15" name="Isosceles Triangle 14"/>
          <p:cNvSpPr/>
          <p:nvPr/>
        </p:nvSpPr>
        <p:spPr>
          <a:xfrm>
            <a:off x="6705600" y="3810000"/>
            <a:ext cx="381000" cy="381000"/>
          </a:xfrm>
          <a:prstGeom prst="triangle">
            <a:avLst/>
          </a:prstGeom>
          <a:ln/>
        </p:spPr>
        <p:style>
          <a:lnRef idx="1">
            <a:schemeClr val="accent3"/>
          </a:lnRef>
          <a:fillRef idx="3">
            <a:schemeClr val="accent3"/>
          </a:fillRef>
          <a:effectRef idx="2">
            <a:schemeClr val="accent3"/>
          </a:effectRef>
          <a:fontRef idx="minor">
            <a:schemeClr val="lt1"/>
          </a:fontRef>
        </p:style>
        <p:txBody>
          <a:bodyPr rtlCol="0" anchor="b"/>
          <a:lstStyle/>
          <a:p>
            <a:pPr algn="ctr"/>
            <a:r>
              <a:rPr lang="en-US" b="1" i="1" dirty="0"/>
              <a:t>j</a:t>
            </a:r>
          </a:p>
        </p:txBody>
      </p:sp>
    </p:spTree>
    <p:extLst>
      <p:ext uri="{BB962C8B-B14F-4D97-AF65-F5344CB8AC3E}">
        <p14:creationId xmlns:p14="http://schemas.microsoft.com/office/powerpoint/2010/main" val="525497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fade">
                                      <p:cBhvr>
                                        <p:cTn id="7" dur="500"/>
                                        <p:tgtEl>
                                          <p:spTgt spid="3">
                                            <p:txEl>
                                              <p:pRg st="8" end="8"/>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9" end="9"/>
                                            </p:txEl>
                                          </p:spTgt>
                                        </p:tgtEl>
                                        <p:attrNameLst>
                                          <p:attrName>style.visibility</p:attrName>
                                        </p:attrNameLst>
                                      </p:cBhvr>
                                      <p:to>
                                        <p:strVal val="visible"/>
                                      </p:to>
                                    </p:set>
                                    <p:animEffect transition="in" filter="fade">
                                      <p:cBhvr>
                                        <p:cTn id="12" dur="500"/>
                                        <p:tgtEl>
                                          <p:spTgt spid="3">
                                            <p:txEl>
                                              <p:pRg st="9" end="9"/>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animEffect transition="in" filter="fade">
                                      <p:cBhvr>
                                        <p:cTn id="17" dur="500"/>
                                        <p:tgtEl>
                                          <p:spTgt spid="3">
                                            <p:txEl>
                                              <p:pRg st="10" end="1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1" end="11"/>
                                            </p:txEl>
                                          </p:spTgt>
                                        </p:tgtEl>
                                        <p:attrNameLst>
                                          <p:attrName>style.visibility</p:attrName>
                                        </p:attrNameLst>
                                      </p:cBhvr>
                                      <p:to>
                                        <p:strVal val="visible"/>
                                      </p:to>
                                    </p:set>
                                    <p:animEffect transition="in" filter="fade">
                                      <p:cBhvr>
                                        <p:cTn id="2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a:t>
            </a:r>
          </a:p>
        </p:txBody>
      </p:sp>
      <p:sp>
        <p:nvSpPr>
          <p:cNvPr id="3" name="Content Placeholder 2"/>
          <p:cNvSpPr>
            <a:spLocks noGrp="1"/>
          </p:cNvSpPr>
          <p:nvPr>
            <p:ph idx="1"/>
          </p:nvPr>
        </p:nvSpPr>
        <p:spPr/>
        <p:txBody>
          <a:bodyPr/>
          <a:lstStyle/>
          <a:p>
            <a:r>
              <a:rPr lang="en-US" dirty="0"/>
              <a:t>Given the formal statements with multiple quantifiers for each of the following:</a:t>
            </a:r>
          </a:p>
          <a:p>
            <a:pPr lvl="1"/>
            <a:r>
              <a:rPr lang="en-US" dirty="0"/>
              <a:t>There is someone for everyone.</a:t>
            </a:r>
          </a:p>
          <a:p>
            <a:pPr lvl="1"/>
            <a:r>
              <a:rPr lang="en-US" dirty="0"/>
              <a:t>All roads lead to some city.</a:t>
            </a:r>
          </a:p>
          <a:p>
            <a:pPr lvl="1"/>
            <a:r>
              <a:rPr lang="en-US" dirty="0"/>
              <a:t>Someone in this class is smarter than everyone else.</a:t>
            </a:r>
          </a:p>
          <a:p>
            <a:pPr lvl="1"/>
            <a:r>
              <a:rPr lang="en-US" dirty="0"/>
              <a:t>There is no largest prime number.</a:t>
            </a:r>
          </a:p>
        </p:txBody>
      </p:sp>
    </p:spTree>
    <p:extLst>
      <p:ext uri="{BB962C8B-B14F-4D97-AF65-F5344CB8AC3E}">
        <p14:creationId xmlns:p14="http://schemas.microsoft.com/office/powerpoint/2010/main" val="829620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Negating multiply quantified statements</a:t>
            </a:r>
          </a:p>
        </p:txBody>
      </p:sp>
      <p:sp>
        <p:nvSpPr>
          <p:cNvPr id="3" name="Content Placeholder 2"/>
          <p:cNvSpPr>
            <a:spLocks noGrp="1"/>
          </p:cNvSpPr>
          <p:nvPr>
            <p:ph idx="1"/>
          </p:nvPr>
        </p:nvSpPr>
        <p:spPr/>
        <p:txBody>
          <a:bodyPr/>
          <a:lstStyle/>
          <a:p>
            <a:r>
              <a:rPr lang="en-US" dirty="0"/>
              <a:t>The rules don't change</a:t>
            </a:r>
          </a:p>
          <a:p>
            <a:r>
              <a:rPr lang="en-US" dirty="0"/>
              <a:t>Simply switch every </a:t>
            </a:r>
            <a:r>
              <a:rPr lang="en-US" dirty="0">
                <a:sym typeface="Symbol"/>
              </a:rPr>
              <a:t> to  and every  to  </a:t>
            </a:r>
          </a:p>
          <a:p>
            <a:r>
              <a:rPr lang="en-US" dirty="0">
                <a:sym typeface="Symbol"/>
              </a:rPr>
              <a:t>Then negate the predicate</a:t>
            </a:r>
          </a:p>
          <a:p>
            <a:r>
              <a:rPr lang="en-US" dirty="0">
                <a:sym typeface="Symbol"/>
              </a:rPr>
              <a:t>Write the following formally:</a:t>
            </a:r>
          </a:p>
          <a:p>
            <a:pPr lvl="1"/>
            <a:r>
              <a:rPr lang="en-US" dirty="0">
                <a:sym typeface="Symbol"/>
              </a:rPr>
              <a:t>"Every rose has a thorn"</a:t>
            </a:r>
          </a:p>
          <a:p>
            <a:r>
              <a:rPr lang="en-US" dirty="0">
                <a:sym typeface="Symbol"/>
              </a:rPr>
              <a:t>Now, negate the formal version</a:t>
            </a:r>
          </a:p>
          <a:p>
            <a:r>
              <a:rPr lang="en-US" dirty="0">
                <a:sym typeface="Symbol"/>
              </a:rPr>
              <a:t>Convert the formal version back to informal</a:t>
            </a:r>
            <a:endParaRPr lang="en-US" dirty="0"/>
          </a:p>
        </p:txBody>
      </p:sp>
    </p:spTree>
    <p:extLst>
      <p:ext uri="{BB962C8B-B14F-4D97-AF65-F5344CB8AC3E}">
        <p14:creationId xmlns:p14="http://schemas.microsoft.com/office/powerpoint/2010/main" val="3544048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Changing quantifier order</a:t>
            </a:r>
          </a:p>
        </p:txBody>
      </p:sp>
      <p:sp>
        <p:nvSpPr>
          <p:cNvPr id="3" name="Content Placeholder 2"/>
          <p:cNvSpPr>
            <a:spLocks noGrp="1"/>
          </p:cNvSpPr>
          <p:nvPr>
            <p:ph idx="1"/>
          </p:nvPr>
        </p:nvSpPr>
        <p:spPr/>
        <p:txBody>
          <a:bodyPr>
            <a:normAutofit/>
          </a:bodyPr>
          <a:lstStyle/>
          <a:p>
            <a:r>
              <a:rPr lang="en-US" dirty="0"/>
              <a:t>As show before, changing the order of quantifiers can change the truth of the whole statement</a:t>
            </a:r>
          </a:p>
          <a:p>
            <a:r>
              <a:rPr lang="en-US" dirty="0"/>
              <a:t>However, it does not necessarily</a:t>
            </a:r>
          </a:p>
          <a:p>
            <a:r>
              <a:rPr lang="en-US" dirty="0"/>
              <a:t>Furthermore, quantifiers of the same type are commutative:</a:t>
            </a:r>
          </a:p>
          <a:p>
            <a:pPr lvl="1"/>
            <a:r>
              <a:rPr lang="en-US" dirty="0"/>
              <a:t>You can reorder a sequence of </a:t>
            </a:r>
            <a:r>
              <a:rPr lang="en-US" dirty="0">
                <a:sym typeface="Symbol"/>
              </a:rPr>
              <a:t>  quantifiers however you want</a:t>
            </a:r>
          </a:p>
          <a:p>
            <a:pPr lvl="1"/>
            <a:r>
              <a:rPr lang="en-US" dirty="0"/>
              <a:t>The same goes for </a:t>
            </a:r>
            <a:r>
              <a:rPr lang="en-US" dirty="0">
                <a:sym typeface="Symbol"/>
              </a:rPr>
              <a:t></a:t>
            </a:r>
          </a:p>
          <a:p>
            <a:pPr lvl="1"/>
            <a:r>
              <a:rPr lang="en-US" dirty="0">
                <a:sym typeface="Symbol"/>
              </a:rPr>
              <a:t>Once they start overlapping, however, you can't be sure anymore</a:t>
            </a:r>
            <a:endParaRPr lang="en-US" dirty="0"/>
          </a:p>
        </p:txBody>
      </p:sp>
    </p:spTree>
    <p:extLst>
      <p:ext uri="{BB962C8B-B14F-4D97-AF65-F5344CB8AC3E}">
        <p14:creationId xmlns:p14="http://schemas.microsoft.com/office/powerpoint/2010/main" val="1887984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1944-5E46-4832-BDBB-66A589A56CD8}"/>
              </a:ext>
            </a:extLst>
          </p:cNvPr>
          <p:cNvSpPr>
            <a:spLocks noGrp="1"/>
          </p:cNvSpPr>
          <p:nvPr>
            <p:ph type="title"/>
          </p:nvPr>
        </p:nvSpPr>
        <p:spPr/>
        <p:txBody>
          <a:bodyPr/>
          <a:lstStyle/>
          <a:p>
            <a:r>
              <a:rPr lang="en-US" dirty="0"/>
              <a:t>Ticket Out the Door</a:t>
            </a:r>
          </a:p>
        </p:txBody>
      </p:sp>
      <p:sp>
        <p:nvSpPr>
          <p:cNvPr id="3" name="Text Placeholder 2">
            <a:extLst>
              <a:ext uri="{FF2B5EF4-FFF2-40B4-BE49-F238E27FC236}">
                <a16:creationId xmlns:a16="http://schemas.microsoft.com/office/drawing/2014/main" id="{4E8C632E-48A4-43B2-9A5A-20DD85CE05F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526687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type="body" idx="1"/>
          </p:nvPr>
        </p:nvSpPr>
        <p:spPr/>
        <p:txBody>
          <a:bodyPr>
            <a:norm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Upcoming</a:t>
            </a:r>
          </a:p>
        </p:txBody>
      </p:sp>
      <p:sp>
        <p:nvSpPr>
          <p:cNvPr id="2" name="Text Placeholder 1"/>
          <p:cNvSpPr>
            <a:spLocks noGrp="1"/>
          </p:cNvSpPr>
          <p:nvPr>
            <p:ph type="body" idx="1"/>
          </p:nvPr>
        </p:nvSpPr>
        <p:spPr/>
        <p:txBody>
          <a:bodyPr/>
          <a:lstStyle/>
          <a:p>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time…</a:t>
            </a:r>
          </a:p>
        </p:txBody>
      </p:sp>
      <p:sp>
        <p:nvSpPr>
          <p:cNvPr id="3" name="Content Placeholder 2"/>
          <p:cNvSpPr>
            <a:spLocks noGrp="1"/>
          </p:cNvSpPr>
          <p:nvPr>
            <p:ph idx="1"/>
          </p:nvPr>
        </p:nvSpPr>
        <p:spPr/>
        <p:txBody>
          <a:bodyPr>
            <a:normAutofit/>
          </a:bodyPr>
          <a:lstStyle/>
          <a:p>
            <a:r>
              <a:rPr lang="en-US" dirty="0"/>
              <a:t>Arguments with predicates</a:t>
            </a:r>
          </a:p>
          <a:p>
            <a:r>
              <a:rPr lang="en-US" dirty="0"/>
              <a:t>Basic proofs and counterexamples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Reminders</a:t>
            </a:r>
          </a:p>
        </p:txBody>
      </p:sp>
      <p:sp>
        <p:nvSpPr>
          <p:cNvPr id="5" name="Content Placeholder 4"/>
          <p:cNvSpPr>
            <a:spLocks noGrp="1"/>
          </p:cNvSpPr>
          <p:nvPr>
            <p:ph idx="1"/>
          </p:nvPr>
        </p:nvSpPr>
        <p:spPr/>
        <p:txBody>
          <a:bodyPr/>
          <a:lstStyle/>
          <a:p>
            <a:r>
              <a:rPr lang="en-US" dirty="0"/>
              <a:t>Read Sections 3.4, 4.1, </a:t>
            </a:r>
            <a:r>
              <a:rPr lang="en-US"/>
              <a:t>and 4.2</a:t>
            </a:r>
          </a:p>
          <a:p>
            <a:r>
              <a:rPr lang="en-US"/>
              <a:t>Keep </a:t>
            </a:r>
            <a:r>
              <a:rPr lang="en-US" dirty="0"/>
              <a:t>working on Assignment 1</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Assignment 1</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87201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Logical </a:t>
            </a:r>
            <a:r>
              <a:rPr lang="en-US" dirty="0" err="1"/>
              <a:t>warmup</a:t>
            </a:r>
            <a:endParaRPr lang="en-US" dirty="0"/>
          </a:p>
        </p:txBody>
      </p:sp>
      <p:sp>
        <p:nvSpPr>
          <p:cNvPr id="5" name="Content Placeholder 4"/>
          <p:cNvSpPr>
            <a:spLocks noGrp="1"/>
          </p:cNvSpPr>
          <p:nvPr>
            <p:ph idx="1"/>
          </p:nvPr>
        </p:nvSpPr>
        <p:spPr/>
        <p:txBody>
          <a:bodyPr>
            <a:noAutofit/>
          </a:bodyPr>
          <a:lstStyle/>
          <a:p>
            <a:r>
              <a:rPr lang="en-US" sz="2400" dirty="0"/>
              <a:t>A group of airplanes is based on a small island.</a:t>
            </a:r>
          </a:p>
          <a:p>
            <a:r>
              <a:rPr lang="en-US" sz="2400" dirty="0"/>
              <a:t>The tank of each plane holds just enough fuel to take it halfway around the world.</a:t>
            </a:r>
          </a:p>
          <a:p>
            <a:r>
              <a:rPr lang="en-US" sz="2400" dirty="0"/>
              <a:t>Any amount of fuel can be transferred from the tank of one plane to the tank of another while the planes are in flight. </a:t>
            </a:r>
          </a:p>
          <a:p>
            <a:r>
              <a:rPr lang="en-US" sz="2400" dirty="0"/>
              <a:t>The only source of fuel is on the island, and for the purpose of the problem it is assumed that there is no time lost in refueling either in the air or on the ground.</a:t>
            </a:r>
          </a:p>
          <a:p>
            <a:r>
              <a:rPr lang="en-US" sz="2400" dirty="0"/>
              <a:t>What is the smallest number of planes that will ensure the flight of one plane around the world on a great circle, assuming that the planes have the same constant ground speed and rate of fuel consumption and that all planes return safely to their island base?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Predicate Logic</a:t>
            </a:r>
          </a:p>
        </p:txBody>
      </p:sp>
      <p:sp>
        <p:nvSpPr>
          <p:cNvPr id="3" name="Text Placeholder 2"/>
          <p:cNvSpPr>
            <a:spLocks noGrp="1"/>
          </p:cNvSpPr>
          <p:nvPr>
            <p:ph type="body" idx="1"/>
          </p:nvPr>
        </p:nvSpPr>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Predicates</a:t>
            </a:r>
          </a:p>
        </p:txBody>
      </p:sp>
      <mc:AlternateContent xmlns:mc="http://schemas.openxmlformats.org/markup-compatibility/2006">
        <mc:Choice xmlns:a14="http://schemas.microsoft.com/office/drawing/2010/main" Requires="a14">
          <p:sp>
            <p:nvSpPr>
              <p:cNvPr id="5" name="Content Placeholder 4"/>
              <p:cNvSpPr>
                <a:spLocks noGrp="1"/>
              </p:cNvSpPr>
              <p:nvPr>
                <p:ph idx="1"/>
              </p:nvPr>
            </p:nvSpPr>
            <p:spPr/>
            <p:txBody>
              <a:bodyPr/>
              <a:lstStyle/>
              <a:p>
                <a:r>
                  <a:rPr lang="en-US" dirty="0"/>
                  <a:t>A </a:t>
                </a:r>
                <a:r>
                  <a:rPr lang="en-US" b="1" dirty="0"/>
                  <a:t>predicate</a:t>
                </a:r>
                <a:r>
                  <a:rPr lang="en-US" dirty="0"/>
                  <a:t> is a sentence with a fixed number of variables that becomes a </a:t>
                </a:r>
                <a:r>
                  <a:rPr lang="en-US" b="1" dirty="0"/>
                  <a:t>statement</a:t>
                </a:r>
                <a:r>
                  <a:rPr lang="en-US" dirty="0"/>
                  <a:t> when specific values are substituted for to the variables</a:t>
                </a:r>
              </a:p>
              <a:p>
                <a:r>
                  <a:rPr lang="en-US" dirty="0"/>
                  <a:t>The </a:t>
                </a:r>
                <a:r>
                  <a:rPr lang="en-US" b="1" dirty="0"/>
                  <a:t>domain</a:t>
                </a:r>
                <a:r>
                  <a:rPr lang="en-US" dirty="0"/>
                  <a:t> gives all the possible values that can be substituted</a:t>
                </a:r>
              </a:p>
              <a:p>
                <a:r>
                  <a:rPr lang="en-US" dirty="0"/>
                  <a:t>The truth set of a predicate </a:t>
                </a:r>
                <a14:m>
                  <m:oMath xmlns:m="http://schemas.openxmlformats.org/officeDocument/2006/math">
                    <m:r>
                      <a:rPr lang="en-US" b="0" i="1" dirty="0" smtClean="0">
                        <a:latin typeface="Cambria Math" panose="02040503050406030204" pitchFamily="18" charset="0"/>
                      </a:rPr>
                      <m:t>𝑃</m:t>
                    </m:r>
                    <m:r>
                      <a:rPr lang="en-US" b="0" i="1" dirty="0">
                        <a:latin typeface="Cambria Math" panose="02040503050406030204" pitchFamily="18" charset="0"/>
                      </a:rPr>
                      <m:t>(</m:t>
                    </m:r>
                    <m:r>
                      <a:rPr lang="en-US" b="0" i="1" dirty="0">
                        <a:latin typeface="Cambria Math" panose="02040503050406030204" pitchFamily="18" charset="0"/>
                      </a:rPr>
                      <m:t>𝑥</m:t>
                    </m:r>
                    <m:r>
                      <a:rPr lang="en-US" b="0" i="1" dirty="0">
                        <a:latin typeface="Cambria Math" panose="02040503050406030204" pitchFamily="18" charset="0"/>
                      </a:rPr>
                      <m:t>)</m:t>
                    </m:r>
                  </m:oMath>
                </a14:m>
                <a:r>
                  <a:rPr lang="en-US" dirty="0"/>
                  <a:t> are those elements of the domain that make </a:t>
                </a:r>
                <a14:m>
                  <m:oMath xmlns:m="http://schemas.openxmlformats.org/officeDocument/2006/math">
                    <m:r>
                      <a:rPr lang="en-US" b="0" i="1" dirty="0" smtClean="0">
                        <a:latin typeface="Cambria Math" panose="02040503050406030204" pitchFamily="18" charset="0"/>
                      </a:rPr>
                      <m:t>𝑃</m:t>
                    </m:r>
                    <m:r>
                      <a:rPr lang="en-US" b="0" i="1" dirty="0">
                        <a:latin typeface="Cambria Math" panose="02040503050406030204" pitchFamily="18" charset="0"/>
                      </a:rPr>
                      <m:t>(</m:t>
                    </m:r>
                    <m:r>
                      <a:rPr lang="en-US" b="0" i="1" dirty="0">
                        <a:latin typeface="Cambria Math" panose="02040503050406030204" pitchFamily="18" charset="0"/>
                      </a:rPr>
                      <m:t>𝑥</m:t>
                    </m:r>
                    <m:r>
                      <a:rPr lang="en-US" b="0" i="1" dirty="0">
                        <a:latin typeface="Cambria Math" panose="02040503050406030204" pitchFamily="18" charset="0"/>
                      </a:rPr>
                      <m:t>)</m:t>
                    </m:r>
                  </m:oMath>
                </a14:m>
                <a:r>
                  <a:rPr lang="en-US" dirty="0"/>
                  <a:t> true when they are substituted</a:t>
                </a:r>
              </a:p>
            </p:txBody>
          </p:sp>
        </mc:Choice>
        <mc:Fallback>
          <p:sp>
            <p:nvSpPr>
              <p:cNvPr id="5" name="Content Placeholder 4"/>
              <p:cNvSpPr>
                <a:spLocks noGrp="1" noRot="1" noChangeAspect="1" noMove="1" noResize="1" noEditPoints="1" noAdjustHandles="1" noChangeArrowheads="1" noChangeShapeType="1" noTextEdit="1"/>
              </p:cNvSpPr>
              <p:nvPr>
                <p:ph idx="1"/>
              </p:nvPr>
            </p:nvSpPr>
            <p:spPr>
              <a:blipFill>
                <a:blip r:embed="rId2"/>
                <a:stretch>
                  <a:fillRect t="-659"/>
                </a:stretch>
              </a:blipFill>
            </p:spPr>
            <p:txBody>
              <a:bodyPr/>
              <a:lstStyle/>
              <a:p>
                <a:r>
                  <a:rPr 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Predicate examples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a:t>Let </a:t>
                </a:r>
                <a14:m>
                  <m:oMath xmlns:m="http://schemas.openxmlformats.org/officeDocument/2006/math">
                    <m:r>
                      <a:rPr lang="en-US" b="0" i="1" dirty="0" smtClean="0">
                        <a:latin typeface="Cambria Math" panose="02040503050406030204" pitchFamily="18" charset="0"/>
                      </a:rPr>
                      <m:t>𝑃</m:t>
                    </m:r>
                    <m:r>
                      <a:rPr lang="en-US" b="0" i="1" dirty="0">
                        <a:latin typeface="Cambria Math" panose="02040503050406030204" pitchFamily="18" charset="0"/>
                      </a:rPr>
                      <m:t>(</m:t>
                    </m:r>
                    <m:r>
                      <a:rPr lang="en-US" b="0" i="1" dirty="0">
                        <a:latin typeface="Cambria Math" panose="02040503050406030204" pitchFamily="18" charset="0"/>
                      </a:rPr>
                      <m:t>𝑥</m:t>
                    </m:r>
                    <m:r>
                      <a:rPr lang="en-US" b="0" i="1" dirty="0">
                        <a:latin typeface="Cambria Math" panose="02040503050406030204" pitchFamily="18" charset="0"/>
                      </a:rPr>
                      <m:t>)</m:t>
                    </m:r>
                  </m:oMath>
                </a14:m>
                <a:r>
                  <a:rPr lang="en-US" dirty="0"/>
                  <a:t> be "</a:t>
                </a:r>
                <a14:m>
                  <m:oMath xmlns:m="http://schemas.openxmlformats.org/officeDocument/2006/math">
                    <m:r>
                      <a:rPr lang="en-US" b="0" i="1" dirty="0" smtClean="0">
                        <a:latin typeface="Cambria Math" panose="02040503050406030204" pitchFamily="18" charset="0"/>
                      </a:rPr>
                      <m:t>𝑥</m:t>
                    </m:r>
                  </m:oMath>
                </a14:m>
                <a:r>
                  <a:rPr lang="en-US" dirty="0"/>
                  <a:t> has had 4 wisdom teeth removed"</a:t>
                </a:r>
              </a:p>
              <a:p>
                <a:r>
                  <a:rPr lang="en-US" dirty="0"/>
                  <a:t>What is the truth set if the domain is the people in this classroom?</a:t>
                </a:r>
              </a:p>
              <a:p>
                <a:endParaRPr lang="en-US" dirty="0"/>
              </a:p>
              <a:p>
                <a:r>
                  <a:rPr lang="en-US" dirty="0"/>
                  <a:t>Let </a:t>
                </a:r>
                <a14:m>
                  <m:oMath xmlns:m="http://schemas.openxmlformats.org/officeDocument/2006/math">
                    <m:r>
                      <a:rPr lang="en-US" b="0" i="1" dirty="0" smtClean="0">
                        <a:latin typeface="Cambria Math" panose="02040503050406030204" pitchFamily="18" charset="0"/>
                      </a:rPr>
                      <m:t>𝑄</m:t>
                    </m:r>
                    <m:r>
                      <a:rPr lang="en-US" b="0" i="1" dirty="0">
                        <a:latin typeface="Cambria Math" panose="02040503050406030204" pitchFamily="18" charset="0"/>
                      </a:rPr>
                      <m:t>(</m:t>
                    </m:r>
                    <m:r>
                      <a:rPr lang="en-US" b="0" i="1" dirty="0">
                        <a:latin typeface="Cambria Math" panose="02040503050406030204" pitchFamily="18" charset="0"/>
                      </a:rPr>
                      <m:t>𝑛</m:t>
                    </m:r>
                    <m:r>
                      <a:rPr lang="en-US" b="0" i="1" dirty="0">
                        <a:latin typeface="Cambria Math" panose="02040503050406030204" pitchFamily="18" charset="0"/>
                      </a:rPr>
                      <m:t>)</m:t>
                    </m:r>
                  </m:oMath>
                </a14:m>
                <a:r>
                  <a:rPr lang="en-US" dirty="0"/>
                  <a:t> be "</a:t>
                </a:r>
                <a14:m>
                  <m:oMath xmlns:m="http://schemas.openxmlformats.org/officeDocument/2006/math">
                    <m:r>
                      <a:rPr lang="en-US" b="0" i="1" dirty="0" smtClean="0">
                        <a:latin typeface="Cambria Math" panose="02040503050406030204" pitchFamily="18" charset="0"/>
                      </a:rPr>
                      <m:t>𝑛</m:t>
                    </m:r>
                  </m:oMath>
                </a14:m>
                <a:r>
                  <a:rPr lang="en-US" dirty="0"/>
                  <a:t> is divisible by exactly itself and 1"</a:t>
                </a:r>
              </a:p>
              <a:p>
                <a:r>
                  <a:rPr lang="en-US" dirty="0"/>
                  <a:t>What is the truth set if the domain is the set of positive integers </a:t>
                </a:r>
                <a14:m>
                  <m:oMath xmlns:m="http://schemas.openxmlformats.org/officeDocument/2006/math">
                    <m:sSup>
                      <m:sSupPr>
                        <m:ctrlPr>
                          <a:rPr lang="en-US" b="1" i="1" dirty="0" smtClean="0">
                            <a:latin typeface="Cambria Math" panose="02040503050406030204" pitchFamily="18" charset="0"/>
                            <a:ea typeface="Cambria Math" panose="02040503050406030204" pitchFamily="18" charset="0"/>
                          </a:rPr>
                        </m:ctrlPr>
                      </m:sSupPr>
                      <m:e>
                        <m:r>
                          <a:rPr lang="en-US" b="1" i="1" dirty="0">
                            <a:latin typeface="Cambria Math" panose="02040503050406030204" pitchFamily="18" charset="0"/>
                            <a:ea typeface="Cambria Math" panose="02040503050406030204" pitchFamily="18" charset="0"/>
                          </a:rPr>
                          <m:t>ℤ</m:t>
                        </m:r>
                      </m:e>
                      <m:sup>
                        <m:r>
                          <a:rPr lang="en-US" b="1" i="1" dirty="0" smtClean="0">
                            <a:latin typeface="Cambria Math" panose="02040503050406030204" pitchFamily="18" charset="0"/>
                            <a:ea typeface="Cambria Math" panose="02040503050406030204" pitchFamily="18" charset="0"/>
                          </a:rPr>
                          <m:t>+</m:t>
                        </m:r>
                      </m:sup>
                    </m:sSup>
                  </m:oMath>
                </a14:m>
                <a:r>
                  <a:rPr lang="en-US" dirty="0"/>
                  <a:t>?</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527"/>
                </a:stretch>
              </a:blipFill>
            </p:spPr>
            <p:txBody>
              <a:bodyPr/>
              <a:lstStyle/>
              <a:p>
                <a:r>
                  <a:rPr 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note about sets</a:t>
            </a:r>
          </a:p>
        </p:txBody>
      </p:sp>
      <p:sp>
        <p:nvSpPr>
          <p:cNvPr id="3" name="Content Placeholder 2"/>
          <p:cNvSpPr>
            <a:spLocks noGrp="1"/>
          </p:cNvSpPr>
          <p:nvPr>
            <p:ph idx="1"/>
          </p:nvPr>
        </p:nvSpPr>
        <p:spPr/>
        <p:txBody>
          <a:bodyPr>
            <a:normAutofit fontScale="77500" lnSpcReduction="20000"/>
          </a:bodyPr>
          <a:lstStyle/>
          <a:p>
            <a:r>
              <a:rPr lang="en-US" dirty="0"/>
              <a:t>We will frequently be referring to various sets of numbers in this class</a:t>
            </a:r>
          </a:p>
          <a:p>
            <a:r>
              <a:rPr lang="en-US" dirty="0"/>
              <a:t>Some typical notation used for these sets: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Some authors use </a:t>
            </a:r>
            <a:r>
              <a:rPr lang="en-US" b="1" dirty="0"/>
              <a:t>Z</a:t>
            </a:r>
            <a:r>
              <a:rPr lang="en-US" b="1" baseline="30000" dirty="0"/>
              <a:t>+</a:t>
            </a:r>
            <a:r>
              <a:rPr lang="en-US" dirty="0"/>
              <a:t> to refer to non-negative integers and only </a:t>
            </a:r>
            <a:r>
              <a:rPr lang="en-US" b="1" dirty="0"/>
              <a:t>N</a:t>
            </a:r>
            <a:r>
              <a:rPr lang="en-US" dirty="0"/>
              <a:t> for the natural numbers</a:t>
            </a:r>
            <a:endParaRPr lang="en-US" b="1" dirty="0"/>
          </a:p>
        </p:txBody>
      </p:sp>
      <mc:AlternateContent xmlns:mc="http://schemas.openxmlformats.org/markup-compatibility/2006">
        <mc:Choice xmlns:a14="http://schemas.microsoft.com/office/drawing/2010/main" Requires="a14">
          <p:graphicFrame>
            <p:nvGraphicFramePr>
              <p:cNvPr id="4" name="Table 3"/>
              <p:cNvGraphicFramePr>
                <a:graphicFrameLocks noGrp="1"/>
              </p:cNvGraphicFramePr>
              <p:nvPr>
                <p:extLst>
                  <p:ext uri="{D42A27DB-BD31-4B8C-83A1-F6EECF244321}">
                    <p14:modId xmlns:p14="http://schemas.microsoft.com/office/powerpoint/2010/main" val="3111567441"/>
                  </p:ext>
                </p:extLst>
              </p:nvPr>
            </p:nvGraphicFramePr>
            <p:xfrm>
              <a:off x="609600" y="2560320"/>
              <a:ext cx="10972799" cy="2773680"/>
            </p:xfrm>
            <a:graphic>
              <a:graphicData uri="http://schemas.openxmlformats.org/drawingml/2006/table">
                <a:tbl>
                  <a:tblPr firstRow="1" bandRow="1">
                    <a:tableStyleId>{5C22544A-7EE6-4342-B048-85BDC9FD1C3A}</a:tableStyleId>
                  </a:tblPr>
                  <a:tblGrid>
                    <a:gridCol w="1496289">
                      <a:extLst>
                        <a:ext uri="{9D8B030D-6E8A-4147-A177-3AD203B41FA5}">
                          <a16:colId xmlns:a16="http://schemas.microsoft.com/office/drawing/2014/main" val="20000"/>
                        </a:ext>
                      </a:extLst>
                    </a:gridCol>
                    <a:gridCol w="3690850">
                      <a:extLst>
                        <a:ext uri="{9D8B030D-6E8A-4147-A177-3AD203B41FA5}">
                          <a16:colId xmlns:a16="http://schemas.microsoft.com/office/drawing/2014/main" val="20001"/>
                        </a:ext>
                      </a:extLst>
                    </a:gridCol>
                    <a:gridCol w="5785660">
                      <a:extLst>
                        <a:ext uri="{9D8B030D-6E8A-4147-A177-3AD203B41FA5}">
                          <a16:colId xmlns:a16="http://schemas.microsoft.com/office/drawing/2014/main" val="20002"/>
                        </a:ext>
                      </a:extLst>
                    </a:gridCol>
                  </a:tblGrid>
                  <a:tr h="370840">
                    <a:tc>
                      <a:txBody>
                        <a:bodyPr/>
                        <a:lstStyle/>
                        <a:p>
                          <a:pPr algn="ctr"/>
                          <a:r>
                            <a:rPr lang="en-US" sz="2000" dirty="0"/>
                            <a:t>Symbol</a:t>
                          </a:r>
                        </a:p>
                      </a:txBody>
                      <a:tcPr/>
                    </a:tc>
                    <a:tc>
                      <a:txBody>
                        <a:bodyPr/>
                        <a:lstStyle/>
                        <a:p>
                          <a:r>
                            <a:rPr lang="en-US" sz="2000" dirty="0"/>
                            <a:t>Set</a:t>
                          </a:r>
                        </a:p>
                      </a:txBody>
                      <a:tcPr/>
                    </a:tc>
                    <a:tc>
                      <a:txBody>
                        <a:bodyPr/>
                        <a:lstStyle/>
                        <a:p>
                          <a:r>
                            <a:rPr lang="en-US" sz="2000" dirty="0"/>
                            <a:t>Examples</a:t>
                          </a:r>
                        </a:p>
                      </a:txBody>
                      <a:tcPr/>
                    </a:tc>
                    <a:extLst>
                      <a:ext uri="{0D108BD9-81ED-4DB2-BD59-A6C34878D82A}">
                        <a16:rowId xmlns:a16="http://schemas.microsoft.com/office/drawing/2014/main" val="10000"/>
                      </a:ext>
                    </a:extLst>
                  </a:tr>
                  <a:tr h="370840">
                    <a:tc>
                      <a:txBody>
                        <a:bodyPr/>
                        <a:lstStyle/>
                        <a:p>
                          <a:pPr algn="ctr"/>
                          <a14:m>
                            <m:oMathPara xmlns:m="http://schemas.openxmlformats.org/officeDocument/2006/math">
                              <m:oMathParaPr>
                                <m:jc m:val="centerGroup"/>
                              </m:oMathParaPr>
                              <m:oMath xmlns:m="http://schemas.openxmlformats.org/officeDocument/2006/math">
                                <m:r>
                                  <a:rPr lang="en-US" sz="2000" b="1" i="1" dirty="0" smtClean="0">
                                    <a:latin typeface="Cambria Math" panose="02040503050406030204" pitchFamily="18" charset="0"/>
                                    <a:ea typeface="Cambria Math" panose="02040503050406030204" pitchFamily="18" charset="0"/>
                                  </a:rPr>
                                  <m:t>ℝ</m:t>
                                </m:r>
                              </m:oMath>
                            </m:oMathPara>
                          </a14:m>
                          <a:endParaRPr lang="en-US" sz="2000" b="1" dirty="0"/>
                        </a:p>
                      </a:txBody>
                      <a:tcPr/>
                    </a:tc>
                    <a:tc>
                      <a:txBody>
                        <a:bodyPr/>
                        <a:lstStyle/>
                        <a:p>
                          <a:r>
                            <a:rPr lang="en-US" sz="2000" dirty="0"/>
                            <a:t>Real numbers</a:t>
                          </a:r>
                        </a:p>
                      </a:txBody>
                      <a:tcPr/>
                    </a:tc>
                    <a:tc>
                      <a:txBody>
                        <a:bodyPr/>
                        <a:lstStyle/>
                        <a:p>
                          <a:r>
                            <a:rPr lang="en-US" sz="2000" dirty="0"/>
                            <a:t>Virtually</a:t>
                          </a:r>
                          <a:r>
                            <a:rPr lang="en-US" sz="2000" baseline="0" dirty="0"/>
                            <a:t> everything that isn't imaginary</a:t>
                          </a:r>
                          <a:endParaRPr lang="en-US" sz="2000" dirty="0"/>
                        </a:p>
                      </a:txBody>
                      <a:tcPr/>
                    </a:tc>
                    <a:extLst>
                      <a:ext uri="{0D108BD9-81ED-4DB2-BD59-A6C34878D82A}">
                        <a16:rowId xmlns:a16="http://schemas.microsoft.com/office/drawing/2014/main" val="10001"/>
                      </a:ext>
                    </a:extLst>
                  </a:tr>
                  <a:tr h="370840">
                    <a:tc>
                      <a:txBody>
                        <a:bodyPr/>
                        <a:lstStyle/>
                        <a:p>
                          <a:pPr algn="ctr"/>
                          <a14:m>
                            <m:oMathPara xmlns:m="http://schemas.openxmlformats.org/officeDocument/2006/math">
                              <m:oMathParaPr>
                                <m:jc m:val="centerGroup"/>
                              </m:oMathParaPr>
                              <m:oMath xmlns:m="http://schemas.openxmlformats.org/officeDocument/2006/math">
                                <m:r>
                                  <a:rPr lang="en-US" sz="2000" b="1" i="1" dirty="0" smtClean="0">
                                    <a:latin typeface="Cambria Math" panose="02040503050406030204" pitchFamily="18" charset="0"/>
                                    <a:ea typeface="Cambria Math" panose="02040503050406030204" pitchFamily="18" charset="0"/>
                                  </a:rPr>
                                  <m:t>ℤ</m:t>
                                </m:r>
                              </m:oMath>
                            </m:oMathPara>
                          </a14:m>
                          <a:endParaRPr lang="en-US" sz="2000" b="1" dirty="0"/>
                        </a:p>
                      </a:txBody>
                      <a:tcPr/>
                    </a:tc>
                    <a:tc>
                      <a:txBody>
                        <a:bodyPr/>
                        <a:lstStyle/>
                        <a:p>
                          <a:r>
                            <a:rPr lang="en-US" sz="2000" dirty="0"/>
                            <a:t>Integers</a:t>
                          </a:r>
                        </a:p>
                      </a:txBody>
                      <a:tcPr/>
                    </a:tc>
                    <a:tc>
                      <a:txBody>
                        <a:bodyPr/>
                        <a:lstStyle/>
                        <a:p>
                          <a:r>
                            <a:rPr lang="en-US" sz="2000" dirty="0"/>
                            <a:t>{…, -2, -1, 0, 1, 2,…}</a:t>
                          </a:r>
                        </a:p>
                      </a:txBody>
                      <a:tcPr/>
                    </a:tc>
                    <a:extLst>
                      <a:ext uri="{0D108BD9-81ED-4DB2-BD59-A6C34878D82A}">
                        <a16:rowId xmlns:a16="http://schemas.microsoft.com/office/drawing/2014/main" val="10002"/>
                      </a:ext>
                    </a:extLst>
                  </a:tr>
                  <a:tr h="370840">
                    <a:tc>
                      <a:txBody>
                        <a:bodyPr/>
                        <a:lstStyle/>
                        <a:p>
                          <a:pPr algn="ctr"/>
                          <a14:m>
                            <m:oMathPara xmlns:m="http://schemas.openxmlformats.org/officeDocument/2006/math">
                              <m:oMathParaPr>
                                <m:jc m:val="centerGroup"/>
                              </m:oMathParaPr>
                              <m:oMath xmlns:m="http://schemas.openxmlformats.org/officeDocument/2006/math">
                                <m:sSup>
                                  <m:sSupPr>
                                    <m:ctrlPr>
                                      <a:rPr lang="en-US" sz="2000" b="1" i="1" dirty="0" smtClean="0">
                                        <a:latin typeface="Cambria Math" panose="02040503050406030204" pitchFamily="18" charset="0"/>
                                        <a:ea typeface="Cambria Math" panose="02040503050406030204" pitchFamily="18" charset="0"/>
                                      </a:rPr>
                                    </m:ctrlPr>
                                  </m:sSupPr>
                                  <m:e>
                                    <m:r>
                                      <a:rPr lang="en-US" sz="2000" b="1" i="1" dirty="0">
                                        <a:latin typeface="Cambria Math" panose="02040503050406030204" pitchFamily="18" charset="0"/>
                                        <a:ea typeface="Cambria Math" panose="02040503050406030204" pitchFamily="18" charset="0"/>
                                      </a:rPr>
                                      <m:t>ℤ</m:t>
                                    </m:r>
                                  </m:e>
                                  <m:sup>
                                    <m:r>
                                      <a:rPr lang="en-US" sz="2000" b="1" i="1" dirty="0" smtClean="0">
                                        <a:latin typeface="Cambria Math" panose="02040503050406030204" pitchFamily="18" charset="0"/>
                                        <a:ea typeface="Cambria Math" panose="02040503050406030204" pitchFamily="18" charset="0"/>
                                      </a:rPr>
                                      <m:t>−</m:t>
                                    </m:r>
                                  </m:sup>
                                </m:sSup>
                              </m:oMath>
                            </m:oMathPara>
                          </a14:m>
                          <a:endParaRPr lang="en-US" sz="2000" b="1" baseline="30000" dirty="0"/>
                        </a:p>
                      </a:txBody>
                      <a:tcPr/>
                    </a:tc>
                    <a:tc>
                      <a:txBody>
                        <a:bodyPr/>
                        <a:lstStyle/>
                        <a:p>
                          <a:r>
                            <a:rPr lang="en-US" sz="2000" dirty="0"/>
                            <a:t>Negative integers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t>{-1, -2, -3, …}</a:t>
                          </a:r>
                        </a:p>
                      </a:txBody>
                      <a:tcPr/>
                    </a:tc>
                    <a:extLst>
                      <a:ext uri="{0D108BD9-81ED-4DB2-BD59-A6C34878D82A}">
                        <a16:rowId xmlns:a16="http://schemas.microsoft.com/office/drawing/2014/main" val="10003"/>
                      </a:ext>
                    </a:extLst>
                  </a:tr>
                  <a:tr h="370840">
                    <a:tc>
                      <a:txBody>
                        <a:bodyPr/>
                        <a:lstStyle/>
                        <a:p>
                          <a:pPr algn="ctr"/>
                          <a14:m>
                            <m:oMathPara xmlns:m="http://schemas.openxmlformats.org/officeDocument/2006/math">
                              <m:oMathParaPr>
                                <m:jc m:val="centerGroup"/>
                              </m:oMathParaPr>
                              <m:oMath xmlns:m="http://schemas.openxmlformats.org/officeDocument/2006/math">
                                <m:sSup>
                                  <m:sSupPr>
                                    <m:ctrlPr>
                                      <a:rPr lang="en-US" sz="2000" b="1" i="1" dirty="0" smtClean="0">
                                        <a:latin typeface="Cambria Math" panose="02040503050406030204" pitchFamily="18" charset="0"/>
                                        <a:ea typeface="Cambria Math" panose="02040503050406030204" pitchFamily="18" charset="0"/>
                                      </a:rPr>
                                    </m:ctrlPr>
                                  </m:sSupPr>
                                  <m:e>
                                    <m:r>
                                      <a:rPr lang="en-US" sz="2000" b="1" i="1" dirty="0">
                                        <a:latin typeface="Cambria Math" panose="02040503050406030204" pitchFamily="18" charset="0"/>
                                        <a:ea typeface="Cambria Math" panose="02040503050406030204" pitchFamily="18" charset="0"/>
                                      </a:rPr>
                                      <m:t>ℤ</m:t>
                                    </m:r>
                                  </m:e>
                                  <m:sup>
                                    <m:r>
                                      <a:rPr lang="en-US" sz="2000" b="1" i="1" dirty="0" smtClean="0">
                                        <a:latin typeface="Cambria Math" panose="02040503050406030204" pitchFamily="18" charset="0"/>
                                        <a:ea typeface="Cambria Math" panose="02040503050406030204" pitchFamily="18" charset="0"/>
                                      </a:rPr>
                                      <m:t>+</m:t>
                                    </m:r>
                                  </m:sup>
                                </m:sSup>
                              </m:oMath>
                            </m:oMathPara>
                          </a14:m>
                          <a:endParaRPr lang="en-US" sz="2000" b="1" baseline="30000" dirty="0"/>
                        </a:p>
                      </a:txBody>
                      <a:tcPr/>
                    </a:tc>
                    <a:tc>
                      <a:txBody>
                        <a:bodyPr/>
                        <a:lstStyle/>
                        <a:p>
                          <a:r>
                            <a:rPr lang="en-US" sz="2000" dirty="0"/>
                            <a:t>Positive integers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t>{1, 2, 3, …}</a:t>
                          </a:r>
                        </a:p>
                      </a:txBody>
                      <a:tcPr/>
                    </a:tc>
                    <a:extLst>
                      <a:ext uri="{0D108BD9-81ED-4DB2-BD59-A6C34878D82A}">
                        <a16:rowId xmlns:a16="http://schemas.microsoft.com/office/drawing/2014/main" val="10004"/>
                      </a:ext>
                    </a:extLst>
                  </a:tr>
                  <a:tr h="370840">
                    <a:tc>
                      <a:txBody>
                        <a:bodyPr/>
                        <a:lstStyle/>
                        <a:p>
                          <a:pPr algn="ctr"/>
                          <a14:m>
                            <m:oMathPara xmlns:m="http://schemas.openxmlformats.org/officeDocument/2006/math">
                              <m:oMathParaPr>
                                <m:jc m:val="centerGroup"/>
                              </m:oMathParaPr>
                              <m:oMath xmlns:m="http://schemas.openxmlformats.org/officeDocument/2006/math">
                                <m:r>
                                  <a:rPr lang="en-US" sz="2000" b="1" i="1" dirty="0" smtClean="0">
                                    <a:latin typeface="Cambria Math" panose="02040503050406030204" pitchFamily="18" charset="0"/>
                                    <a:ea typeface="Cambria Math" panose="02040503050406030204" pitchFamily="18" charset="0"/>
                                  </a:rPr>
                                  <m:t>ℕ</m:t>
                                </m:r>
                              </m:oMath>
                            </m:oMathPara>
                          </a14:m>
                          <a:endParaRPr lang="en-US" sz="2000" b="1" dirty="0"/>
                        </a:p>
                      </a:txBody>
                      <a:tcPr/>
                    </a:tc>
                    <a:tc>
                      <a:txBody>
                        <a:bodyPr/>
                        <a:lstStyle/>
                        <a:p>
                          <a:r>
                            <a:rPr lang="en-US" sz="2000" dirty="0"/>
                            <a:t>Natural numbers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t>{1, 2, 3, …}</a:t>
                          </a:r>
                        </a:p>
                      </a:txBody>
                      <a:tcPr/>
                    </a:tc>
                    <a:extLst>
                      <a:ext uri="{0D108BD9-81ED-4DB2-BD59-A6C34878D82A}">
                        <a16:rowId xmlns:a16="http://schemas.microsoft.com/office/drawing/2014/main" val="10005"/>
                      </a:ext>
                    </a:extLst>
                  </a:tr>
                  <a:tr h="370840">
                    <a:tc>
                      <a:txBody>
                        <a:bodyPr/>
                        <a:lstStyle/>
                        <a:p>
                          <a:pPr algn="ctr"/>
                          <a14:m>
                            <m:oMathPara xmlns:m="http://schemas.openxmlformats.org/officeDocument/2006/math">
                              <m:oMathParaPr>
                                <m:jc m:val="centerGroup"/>
                              </m:oMathParaPr>
                              <m:oMath xmlns:m="http://schemas.openxmlformats.org/officeDocument/2006/math">
                                <m:r>
                                  <a:rPr lang="en-US" sz="2000" b="1" i="1" dirty="0" smtClean="0">
                                    <a:latin typeface="Cambria Math" panose="02040503050406030204" pitchFamily="18" charset="0"/>
                                    <a:ea typeface="Cambria Math" panose="02040503050406030204" pitchFamily="18" charset="0"/>
                                  </a:rPr>
                                  <m:t>ℚ</m:t>
                                </m:r>
                              </m:oMath>
                            </m:oMathPara>
                          </a14:m>
                          <a:endParaRPr lang="en-US" sz="2000" b="1" dirty="0"/>
                        </a:p>
                      </a:txBody>
                      <a:tcPr/>
                    </a:tc>
                    <a:tc>
                      <a:txBody>
                        <a:bodyPr/>
                        <a:lstStyle/>
                        <a:p>
                          <a:r>
                            <a:rPr lang="en-US" sz="2000" dirty="0"/>
                            <a:t>Rational numbers</a:t>
                          </a:r>
                        </a:p>
                      </a:txBody>
                      <a:tcPr/>
                    </a:tc>
                    <a:tc>
                      <a:txBody>
                        <a:bodyPr/>
                        <a:lstStyle/>
                        <a:p>
                          <a14:m>
                            <m:oMath xmlns:m="http://schemas.openxmlformats.org/officeDocument/2006/math">
                              <m:r>
                                <a:rPr lang="en-US" sz="2000" b="0" i="1" dirty="0" smtClean="0">
                                  <a:latin typeface="Cambria Math" panose="02040503050406030204" pitchFamily="18" charset="0"/>
                                </a:rPr>
                                <m:t>𝑎</m:t>
                              </m:r>
                              <m:r>
                                <a:rPr lang="en-US" sz="2000" b="0" i="1" dirty="0">
                                  <a:latin typeface="Cambria Math" panose="02040503050406030204" pitchFamily="18" charset="0"/>
                                </a:rPr>
                                <m:t>/</m:t>
                              </m:r>
                              <m:r>
                                <a:rPr lang="en-US" sz="2000" b="0" i="1" dirty="0">
                                  <a:latin typeface="Cambria Math" panose="02040503050406030204" pitchFamily="18" charset="0"/>
                                </a:rPr>
                                <m:t>𝑏</m:t>
                              </m:r>
                              <m:r>
                                <a:rPr lang="en-US" sz="2000" b="0" i="1" baseline="0" dirty="0">
                                  <a:latin typeface="Cambria Math" panose="02040503050406030204" pitchFamily="18" charset="0"/>
                                </a:rPr>
                                <m:t> </m:t>
                              </m:r>
                            </m:oMath>
                          </a14:m>
                          <a:r>
                            <a:rPr lang="en-US" sz="2000" baseline="0" dirty="0"/>
                            <a:t>where </a:t>
                          </a:r>
                          <a14:m>
                            <m:oMath xmlns:m="http://schemas.openxmlformats.org/officeDocument/2006/math">
                              <m:r>
                                <a:rPr lang="en-US" sz="2000" b="0" i="1" baseline="0" dirty="0" smtClean="0">
                                  <a:latin typeface="Cambria Math" panose="02040503050406030204" pitchFamily="18" charset="0"/>
                                </a:rPr>
                                <m:t>𝑎</m:t>
                              </m:r>
                              <m:r>
                                <a:rPr lang="en-US" sz="2000" b="0" i="1" baseline="0" dirty="0" smtClean="0">
                                  <a:latin typeface="Cambria Math" panose="02040503050406030204" pitchFamily="18" charset="0"/>
                                </a:rPr>
                                <m:t>,</m:t>
                              </m:r>
                              <m:r>
                                <a:rPr lang="en-US" sz="2000" b="0" i="1" baseline="0" dirty="0" smtClean="0">
                                  <a:latin typeface="Cambria Math" panose="02040503050406030204" pitchFamily="18" charset="0"/>
                                </a:rPr>
                                <m:t>𝑏</m:t>
                              </m:r>
                              <m:r>
                                <a:rPr lang="en-US" sz="2000" b="0" i="1" baseline="0" dirty="0">
                                  <a:latin typeface="Cambria Math" panose="02040503050406030204" pitchFamily="18" charset="0"/>
                                </a:rPr>
                                <m:t> </m:t>
                              </m:r>
                              <m:r>
                                <a:rPr lang="en-US" sz="2000" b="0" i="1" baseline="0" dirty="0">
                                  <a:latin typeface="Cambria Math" panose="02040503050406030204" pitchFamily="18" charset="0"/>
                                  <a:sym typeface="Symbol"/>
                                </a:rPr>
                                <m:t> </m:t>
                              </m:r>
                              <m:r>
                                <a:rPr lang="en-US" sz="2000" b="0" i="1" baseline="0" dirty="0" smtClean="0">
                                  <a:latin typeface="Cambria Math" panose="02040503050406030204" pitchFamily="18" charset="0"/>
                                  <a:ea typeface="Cambria Math" panose="02040503050406030204" pitchFamily="18" charset="0"/>
                                  <a:sym typeface="Symbol"/>
                                </a:rPr>
                                <m:t>ℤ</m:t>
                              </m:r>
                            </m:oMath>
                          </a14:m>
                          <a:r>
                            <a:rPr lang="en-US" sz="2000" baseline="0" dirty="0">
                              <a:sym typeface="Symbol"/>
                            </a:rPr>
                            <a:t> and </a:t>
                          </a:r>
                          <a14:m>
                            <m:oMath xmlns:m="http://schemas.openxmlformats.org/officeDocument/2006/math">
                              <m:r>
                                <a:rPr lang="en-US" sz="2000" b="0" i="1" baseline="0" dirty="0" smtClean="0">
                                  <a:latin typeface="Cambria Math" panose="02040503050406030204" pitchFamily="18" charset="0"/>
                                  <a:sym typeface="Symbol"/>
                                </a:rPr>
                                <m:t>𝑏</m:t>
                              </m:r>
                              <m:r>
                                <a:rPr lang="en-US" sz="2000" b="0" i="1" baseline="0" dirty="0">
                                  <a:latin typeface="Cambria Math" panose="02040503050406030204" pitchFamily="18" charset="0"/>
                                  <a:sym typeface="Symbol"/>
                                </a:rPr>
                                <m:t>  0</m:t>
                              </m:r>
                            </m:oMath>
                          </a14:m>
                          <a:endParaRPr lang="en-US" sz="2000" b="0" dirty="0"/>
                        </a:p>
                      </a:txBody>
                      <a:tcPr/>
                    </a:tc>
                    <a:extLst>
                      <a:ext uri="{0D108BD9-81ED-4DB2-BD59-A6C34878D82A}">
                        <a16:rowId xmlns:a16="http://schemas.microsoft.com/office/drawing/2014/main" val="10006"/>
                      </a:ext>
                    </a:extLst>
                  </a:tr>
                </a:tbl>
              </a:graphicData>
            </a:graphic>
          </p:graphicFrame>
        </mc:Choice>
        <mc:Fallback>
          <p:graphicFrame>
            <p:nvGraphicFramePr>
              <p:cNvPr id="4" name="Table 3"/>
              <p:cNvGraphicFramePr>
                <a:graphicFrameLocks noGrp="1"/>
              </p:cNvGraphicFramePr>
              <p:nvPr>
                <p:extLst>
                  <p:ext uri="{D42A27DB-BD31-4B8C-83A1-F6EECF244321}">
                    <p14:modId xmlns:p14="http://schemas.microsoft.com/office/powerpoint/2010/main" val="3111567441"/>
                  </p:ext>
                </p:extLst>
              </p:nvPr>
            </p:nvGraphicFramePr>
            <p:xfrm>
              <a:off x="609600" y="2560320"/>
              <a:ext cx="10972799" cy="2773680"/>
            </p:xfrm>
            <a:graphic>
              <a:graphicData uri="http://schemas.openxmlformats.org/drawingml/2006/table">
                <a:tbl>
                  <a:tblPr firstRow="1" bandRow="1">
                    <a:tableStyleId>{5C22544A-7EE6-4342-B048-85BDC9FD1C3A}</a:tableStyleId>
                  </a:tblPr>
                  <a:tblGrid>
                    <a:gridCol w="1496289">
                      <a:extLst>
                        <a:ext uri="{9D8B030D-6E8A-4147-A177-3AD203B41FA5}">
                          <a16:colId xmlns:a16="http://schemas.microsoft.com/office/drawing/2014/main" val="20000"/>
                        </a:ext>
                      </a:extLst>
                    </a:gridCol>
                    <a:gridCol w="3690850">
                      <a:extLst>
                        <a:ext uri="{9D8B030D-6E8A-4147-A177-3AD203B41FA5}">
                          <a16:colId xmlns:a16="http://schemas.microsoft.com/office/drawing/2014/main" val="20001"/>
                        </a:ext>
                      </a:extLst>
                    </a:gridCol>
                    <a:gridCol w="5785660">
                      <a:extLst>
                        <a:ext uri="{9D8B030D-6E8A-4147-A177-3AD203B41FA5}">
                          <a16:colId xmlns:a16="http://schemas.microsoft.com/office/drawing/2014/main" val="20002"/>
                        </a:ext>
                      </a:extLst>
                    </a:gridCol>
                  </a:tblGrid>
                  <a:tr h="396240">
                    <a:tc>
                      <a:txBody>
                        <a:bodyPr/>
                        <a:lstStyle/>
                        <a:p>
                          <a:pPr algn="ctr"/>
                          <a:r>
                            <a:rPr lang="en-US" sz="2000" dirty="0"/>
                            <a:t>Symbol</a:t>
                          </a:r>
                        </a:p>
                      </a:txBody>
                      <a:tcPr/>
                    </a:tc>
                    <a:tc>
                      <a:txBody>
                        <a:bodyPr/>
                        <a:lstStyle/>
                        <a:p>
                          <a:r>
                            <a:rPr lang="en-US" sz="2000" dirty="0"/>
                            <a:t>Set</a:t>
                          </a:r>
                        </a:p>
                      </a:txBody>
                      <a:tcPr/>
                    </a:tc>
                    <a:tc>
                      <a:txBody>
                        <a:bodyPr/>
                        <a:lstStyle/>
                        <a:p>
                          <a:r>
                            <a:rPr lang="en-US" sz="2000" dirty="0"/>
                            <a:t>Examples</a:t>
                          </a:r>
                        </a:p>
                      </a:txBody>
                      <a:tcPr/>
                    </a:tc>
                    <a:extLst>
                      <a:ext uri="{0D108BD9-81ED-4DB2-BD59-A6C34878D82A}">
                        <a16:rowId xmlns:a16="http://schemas.microsoft.com/office/drawing/2014/main" val="10000"/>
                      </a:ext>
                    </a:extLst>
                  </a:tr>
                  <a:tr h="396240">
                    <a:tc>
                      <a:txBody>
                        <a:bodyPr/>
                        <a:lstStyle/>
                        <a:p>
                          <a:endParaRPr lang="en-US"/>
                        </a:p>
                      </a:txBody>
                      <a:tcPr>
                        <a:blipFill>
                          <a:blip r:embed="rId2"/>
                          <a:stretch>
                            <a:fillRect l="-816" t="-107692" r="-636735" b="-527692"/>
                          </a:stretch>
                        </a:blipFill>
                      </a:tcPr>
                    </a:tc>
                    <a:tc>
                      <a:txBody>
                        <a:bodyPr/>
                        <a:lstStyle/>
                        <a:p>
                          <a:r>
                            <a:rPr lang="en-US" sz="2000" dirty="0"/>
                            <a:t>Real numbers</a:t>
                          </a:r>
                        </a:p>
                      </a:txBody>
                      <a:tcPr/>
                    </a:tc>
                    <a:tc>
                      <a:txBody>
                        <a:bodyPr/>
                        <a:lstStyle/>
                        <a:p>
                          <a:r>
                            <a:rPr lang="en-US" sz="2000" dirty="0"/>
                            <a:t>Virtually</a:t>
                          </a:r>
                          <a:r>
                            <a:rPr lang="en-US" sz="2000" baseline="0" dirty="0"/>
                            <a:t> everything that isn't imaginary</a:t>
                          </a:r>
                          <a:endParaRPr lang="en-US" sz="2000" dirty="0"/>
                        </a:p>
                      </a:txBody>
                      <a:tcPr/>
                    </a:tc>
                    <a:extLst>
                      <a:ext uri="{0D108BD9-81ED-4DB2-BD59-A6C34878D82A}">
                        <a16:rowId xmlns:a16="http://schemas.microsoft.com/office/drawing/2014/main" val="10001"/>
                      </a:ext>
                    </a:extLst>
                  </a:tr>
                  <a:tr h="396240">
                    <a:tc>
                      <a:txBody>
                        <a:bodyPr/>
                        <a:lstStyle/>
                        <a:p>
                          <a:endParaRPr lang="en-US"/>
                        </a:p>
                      </a:txBody>
                      <a:tcPr>
                        <a:blipFill>
                          <a:blip r:embed="rId2"/>
                          <a:stretch>
                            <a:fillRect l="-816" t="-207692" r="-636735" b="-427692"/>
                          </a:stretch>
                        </a:blipFill>
                      </a:tcPr>
                    </a:tc>
                    <a:tc>
                      <a:txBody>
                        <a:bodyPr/>
                        <a:lstStyle/>
                        <a:p>
                          <a:r>
                            <a:rPr lang="en-US" sz="2000" dirty="0"/>
                            <a:t>Integers</a:t>
                          </a:r>
                        </a:p>
                      </a:txBody>
                      <a:tcPr/>
                    </a:tc>
                    <a:tc>
                      <a:txBody>
                        <a:bodyPr/>
                        <a:lstStyle/>
                        <a:p>
                          <a:r>
                            <a:rPr lang="en-US" sz="2000" dirty="0"/>
                            <a:t>{…, -2, -1, 0, 1, 2,…}</a:t>
                          </a:r>
                        </a:p>
                      </a:txBody>
                      <a:tcPr/>
                    </a:tc>
                    <a:extLst>
                      <a:ext uri="{0D108BD9-81ED-4DB2-BD59-A6C34878D82A}">
                        <a16:rowId xmlns:a16="http://schemas.microsoft.com/office/drawing/2014/main" val="10002"/>
                      </a:ext>
                    </a:extLst>
                  </a:tr>
                  <a:tr h="396240">
                    <a:tc>
                      <a:txBody>
                        <a:bodyPr/>
                        <a:lstStyle/>
                        <a:p>
                          <a:endParaRPr lang="en-US"/>
                        </a:p>
                      </a:txBody>
                      <a:tcPr>
                        <a:blipFill>
                          <a:blip r:embed="rId2"/>
                          <a:stretch>
                            <a:fillRect l="-816" t="-307692" r="-636735" b="-327692"/>
                          </a:stretch>
                        </a:blipFill>
                      </a:tcPr>
                    </a:tc>
                    <a:tc>
                      <a:txBody>
                        <a:bodyPr/>
                        <a:lstStyle/>
                        <a:p>
                          <a:r>
                            <a:rPr lang="en-US" sz="2000" dirty="0"/>
                            <a:t>Negative integers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t>{-1, -2, -3, …}</a:t>
                          </a:r>
                        </a:p>
                      </a:txBody>
                      <a:tcPr/>
                    </a:tc>
                    <a:extLst>
                      <a:ext uri="{0D108BD9-81ED-4DB2-BD59-A6C34878D82A}">
                        <a16:rowId xmlns:a16="http://schemas.microsoft.com/office/drawing/2014/main" val="10003"/>
                      </a:ext>
                    </a:extLst>
                  </a:tr>
                  <a:tr h="396240">
                    <a:tc>
                      <a:txBody>
                        <a:bodyPr/>
                        <a:lstStyle/>
                        <a:p>
                          <a:endParaRPr lang="en-US"/>
                        </a:p>
                      </a:txBody>
                      <a:tcPr>
                        <a:blipFill>
                          <a:blip r:embed="rId2"/>
                          <a:stretch>
                            <a:fillRect l="-816" t="-407692" r="-636735" b="-227692"/>
                          </a:stretch>
                        </a:blipFill>
                      </a:tcPr>
                    </a:tc>
                    <a:tc>
                      <a:txBody>
                        <a:bodyPr/>
                        <a:lstStyle/>
                        <a:p>
                          <a:r>
                            <a:rPr lang="en-US" sz="2000" dirty="0"/>
                            <a:t>Positive integers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t>{1, 2, 3, …}</a:t>
                          </a:r>
                        </a:p>
                      </a:txBody>
                      <a:tcPr/>
                    </a:tc>
                    <a:extLst>
                      <a:ext uri="{0D108BD9-81ED-4DB2-BD59-A6C34878D82A}">
                        <a16:rowId xmlns:a16="http://schemas.microsoft.com/office/drawing/2014/main" val="10004"/>
                      </a:ext>
                    </a:extLst>
                  </a:tr>
                  <a:tr h="396240">
                    <a:tc>
                      <a:txBody>
                        <a:bodyPr/>
                        <a:lstStyle/>
                        <a:p>
                          <a:endParaRPr lang="en-US"/>
                        </a:p>
                      </a:txBody>
                      <a:tcPr>
                        <a:blipFill>
                          <a:blip r:embed="rId2"/>
                          <a:stretch>
                            <a:fillRect l="-816" t="-507692" r="-636735" b="-127692"/>
                          </a:stretch>
                        </a:blipFill>
                      </a:tcPr>
                    </a:tc>
                    <a:tc>
                      <a:txBody>
                        <a:bodyPr/>
                        <a:lstStyle/>
                        <a:p>
                          <a:r>
                            <a:rPr lang="en-US" sz="2000" dirty="0"/>
                            <a:t>Natural numbers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t>{1, 2, 3, …}</a:t>
                          </a:r>
                        </a:p>
                      </a:txBody>
                      <a:tcPr/>
                    </a:tc>
                    <a:extLst>
                      <a:ext uri="{0D108BD9-81ED-4DB2-BD59-A6C34878D82A}">
                        <a16:rowId xmlns:a16="http://schemas.microsoft.com/office/drawing/2014/main" val="10005"/>
                      </a:ext>
                    </a:extLst>
                  </a:tr>
                  <a:tr h="396240">
                    <a:tc>
                      <a:txBody>
                        <a:bodyPr/>
                        <a:lstStyle/>
                        <a:p>
                          <a:endParaRPr lang="en-US"/>
                        </a:p>
                      </a:txBody>
                      <a:tcPr>
                        <a:blipFill>
                          <a:blip r:embed="rId2"/>
                          <a:stretch>
                            <a:fillRect l="-816" t="-607692" r="-636735" b="-27692"/>
                          </a:stretch>
                        </a:blipFill>
                      </a:tcPr>
                    </a:tc>
                    <a:tc>
                      <a:txBody>
                        <a:bodyPr/>
                        <a:lstStyle/>
                        <a:p>
                          <a:r>
                            <a:rPr lang="en-US" sz="2000" dirty="0"/>
                            <a:t>Rational numbers</a:t>
                          </a:r>
                        </a:p>
                      </a:txBody>
                      <a:tcPr/>
                    </a:tc>
                    <a:tc>
                      <a:txBody>
                        <a:bodyPr/>
                        <a:lstStyle/>
                        <a:p>
                          <a:endParaRPr lang="en-US"/>
                        </a:p>
                      </a:txBody>
                      <a:tcPr>
                        <a:blipFill>
                          <a:blip r:embed="rId2"/>
                          <a:stretch>
                            <a:fillRect l="-89884" t="-607692" r="-527" b="-27692"/>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2" end="12"/>
                                            </p:txEl>
                                          </p:spTgt>
                                        </p:tgtEl>
                                        <p:attrNameLst>
                                          <p:attrName>style.visibility</p:attrName>
                                        </p:attrNameLst>
                                      </p:cBhvr>
                                      <p:to>
                                        <p:strVal val="visible"/>
                                      </p:to>
                                    </p:set>
                                    <p:animEffect transition="in" filter="fade">
                                      <p:cBhvr>
                                        <p:cTn id="22"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3672</TotalTime>
  <Words>1538</Words>
  <Application>Microsoft Office PowerPoint</Application>
  <PresentationFormat>Widescreen</PresentationFormat>
  <Paragraphs>223</Paragraphs>
  <Slides>32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32</vt:i4>
      </vt:variant>
    </vt:vector>
  </HeadingPairs>
  <TitlesOfParts>
    <vt:vector size="41" baseType="lpstr">
      <vt:lpstr>Arial</vt:lpstr>
      <vt:lpstr>Calibri</vt:lpstr>
      <vt:lpstr>Cambria Math</vt:lpstr>
      <vt:lpstr>Corbel</vt:lpstr>
      <vt:lpstr>Symbol</vt:lpstr>
      <vt:lpstr>Wingdings</vt:lpstr>
      <vt:lpstr>Wingdings 2</vt:lpstr>
      <vt:lpstr>Wingdings 3</vt:lpstr>
      <vt:lpstr>Module</vt:lpstr>
      <vt:lpstr>COMP 2230</vt:lpstr>
      <vt:lpstr>Last time</vt:lpstr>
      <vt:lpstr>Questions?</vt:lpstr>
      <vt:lpstr>Assignment 1</vt:lpstr>
      <vt:lpstr>Logical warmup</vt:lpstr>
      <vt:lpstr>Predicate Logic</vt:lpstr>
      <vt:lpstr>Predicates</vt:lpstr>
      <vt:lpstr>Predicate examples</vt:lpstr>
      <vt:lpstr>A note about sets</vt:lpstr>
      <vt:lpstr>Universal quantification</vt:lpstr>
      <vt:lpstr>Universal quantification examples</vt:lpstr>
      <vt:lpstr>Existential quantification</vt:lpstr>
      <vt:lpstr>Existential quantification examples</vt:lpstr>
      <vt:lpstr>More quantified examples</vt:lpstr>
      <vt:lpstr>Tarski's World</vt:lpstr>
      <vt:lpstr>Tarski's World Example</vt:lpstr>
      <vt:lpstr>Negating Quantifiers and Multiple Quantifiers</vt:lpstr>
      <vt:lpstr>Negating quantified statements</vt:lpstr>
      <vt:lpstr>Negation example</vt:lpstr>
      <vt:lpstr>Vacuously true</vt:lpstr>
      <vt:lpstr>Multiple Quantifiers</vt:lpstr>
      <vt:lpstr>Multiple quantifiers</vt:lpstr>
      <vt:lpstr>Example</vt:lpstr>
      <vt:lpstr>Mechanics</vt:lpstr>
      <vt:lpstr>Tarski's World Example</vt:lpstr>
      <vt:lpstr>Practice</vt:lpstr>
      <vt:lpstr>Negating multiply quantified statements</vt:lpstr>
      <vt:lpstr>Changing quantifier order</vt:lpstr>
      <vt:lpstr>Ticket Out the Door</vt:lpstr>
      <vt:lpstr>Upcoming</vt:lpstr>
      <vt:lpstr>Next time…</vt:lpstr>
      <vt:lpstr>Reminders</vt:lpstr>
    </vt:vector>
  </TitlesOfParts>
  <Company>Elizabethtown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CS121</dc:title>
  <dc:creator>your username</dc:creator>
  <cp:lastModifiedBy>Wittman, Barry</cp:lastModifiedBy>
  <cp:revision>269</cp:revision>
  <dcterms:created xsi:type="dcterms:W3CDTF">2009-08-24T20:26:10Z</dcterms:created>
  <dcterms:modified xsi:type="dcterms:W3CDTF">2026-01-13T20:35:04Z</dcterms:modified>
</cp:coreProperties>
</file>